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bold.fntdata"/><Relationship Id="rId23" Type="http://schemas.openxmlformats.org/officeDocument/2006/relationships/slide" Target="slides/slide18.xml"/><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boldItalic.fntdata"/><Relationship Id="rId25" Type="http://schemas.openxmlformats.org/officeDocument/2006/relationships/slide" Target="slides/slide20.xml"/><Relationship Id="rId47"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d652db8a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d652db8a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d652db8a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d652db8a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d652db8a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d652db8a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d652db8a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d652db8a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d652db8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d652db8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d652db8ab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d652db8ab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d652db8a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d652db8a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d652db8ab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d652db8ab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d652db8a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d652db8a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d652db8ab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d652db8ab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d652db8a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cd652db8a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d652db8ab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d652db8ab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d652db8ab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d652db8ab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d652db8ab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d652db8ab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d652db8ab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d652db8ab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d652db8ab_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cd652db8ab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d652db8a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d652db8a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d652db8ab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d652db8ab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d652db8ab_6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cd652db8ab_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fdfc4579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fdfc4579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fdfc4579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fdfc4579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d652db8a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d652db8a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fdfc45792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fdfc45792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fdfc4579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fdfc4579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6fdfc45792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6fdfc45792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fdfc45792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fdfc4579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6fec83dc4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6fec83dc4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6fec83dc4e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6fec83dc4e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6fec83dc4e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6fec83dc4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fec83dc4e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fec83dc4e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6fdfc4579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6fdfc45792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cd652db8ab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cd652db8ab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d652db8a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d652db8a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d652db8ab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d652db8ab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d652db8ab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d652db8ab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d652db8a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d652db8a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d652db8a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d652db8a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d652db8a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d652db8a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44.png"/><Relationship Id="rId5"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55.png"/><Relationship Id="rId5"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4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47.png"/><Relationship Id="rId5"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51.png"/><Relationship Id="rId5"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70.png"/><Relationship Id="rId5"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69.png"/><Relationship Id="rId5"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277824" cy="5218776"/>
          </a:xfrm>
          <a:prstGeom prst="rect">
            <a:avLst/>
          </a:prstGeom>
          <a:noFill/>
          <a:ln>
            <a:noFill/>
          </a:ln>
        </p:spPr>
      </p:pic>
      <p:sp>
        <p:nvSpPr>
          <p:cNvPr id="57" name="Google Shape;57;p13"/>
          <p:cNvSpPr txBox="1"/>
          <p:nvPr/>
        </p:nvSpPr>
        <p:spPr>
          <a:xfrm>
            <a:off x="161900" y="1082675"/>
            <a:ext cx="4321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FF"/>
                </a:solidFill>
                <a:latin typeface="Times New Roman"/>
                <a:ea typeface="Times New Roman"/>
                <a:cs typeface="Times New Roman"/>
                <a:sym typeface="Times New Roman"/>
              </a:rPr>
              <a:t>Predicting Customer Churn in Telecom Industry using Random Forest-A Data Driven Approach</a:t>
            </a:r>
            <a:endParaRPr b="1" sz="1800">
              <a:solidFill>
                <a:srgbClr val="FFFFFF"/>
              </a:solidFill>
              <a:latin typeface="Times New Roman"/>
              <a:ea typeface="Times New Roman"/>
              <a:cs typeface="Times New Roman"/>
              <a:sym typeface="Times New Roman"/>
            </a:endParaRPr>
          </a:p>
        </p:txBody>
      </p:sp>
      <p:sp>
        <p:nvSpPr>
          <p:cNvPr id="58" name="Google Shape;58;p13"/>
          <p:cNvSpPr txBox="1"/>
          <p:nvPr/>
        </p:nvSpPr>
        <p:spPr>
          <a:xfrm>
            <a:off x="161900" y="2224375"/>
            <a:ext cx="2796600" cy="18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lt1"/>
                </a:solidFill>
                <a:latin typeface="Times New Roman"/>
                <a:ea typeface="Times New Roman"/>
                <a:cs typeface="Times New Roman"/>
                <a:sym typeface="Times New Roman"/>
              </a:rPr>
              <a:t>PRESENTED BY :​</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100">
                <a:solidFill>
                  <a:schemeClr val="lt1"/>
                </a:solidFill>
                <a:latin typeface="Times New Roman"/>
                <a:ea typeface="Times New Roman"/>
                <a:cs typeface="Times New Roman"/>
                <a:sym typeface="Times New Roman"/>
              </a:rPr>
              <a:t>GROUP 5</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100">
                <a:solidFill>
                  <a:schemeClr val="lt1"/>
                </a:solidFill>
                <a:latin typeface="Times New Roman"/>
                <a:ea typeface="Times New Roman"/>
                <a:cs typeface="Times New Roman"/>
                <a:sym typeface="Times New Roman"/>
              </a:rPr>
              <a:t>SHIVA SAI SHASHANK MAMIDI​</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100">
                <a:solidFill>
                  <a:schemeClr val="lt1"/>
                </a:solidFill>
                <a:latin typeface="Times New Roman"/>
                <a:ea typeface="Times New Roman"/>
                <a:cs typeface="Times New Roman"/>
                <a:sym typeface="Times New Roman"/>
              </a:rPr>
              <a:t>DEEPAK KUMAR SAMPATH KUMAR​</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100">
                <a:solidFill>
                  <a:schemeClr val="lt1"/>
                </a:solidFill>
                <a:latin typeface="Times New Roman"/>
                <a:ea typeface="Times New Roman"/>
                <a:cs typeface="Times New Roman"/>
                <a:sym typeface="Times New Roman"/>
              </a:rPr>
              <a:t>SRINU PERUMALLA​</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100">
                <a:solidFill>
                  <a:schemeClr val="lt1"/>
                </a:solidFill>
                <a:latin typeface="Times New Roman"/>
                <a:ea typeface="Times New Roman"/>
                <a:cs typeface="Times New Roman"/>
                <a:sym typeface="Times New Roman"/>
              </a:rPr>
              <a:t>YUVA TEJA NAGAPATLA​</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100">
                <a:solidFill>
                  <a:schemeClr val="lt1"/>
                </a:solidFill>
                <a:latin typeface="Times New Roman"/>
                <a:ea typeface="Times New Roman"/>
                <a:cs typeface="Times New Roman"/>
                <a:sym typeface="Times New Roman"/>
              </a:rPr>
              <a:t>SHANTHAN REDDY KATUKURI​</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100">
                <a:solidFill>
                  <a:schemeClr val="lt1"/>
                </a:solidFill>
                <a:latin typeface="Times New Roman"/>
                <a:ea typeface="Times New Roman"/>
                <a:cs typeface="Times New Roman"/>
                <a:sym typeface="Times New Roman"/>
              </a:rPr>
              <a:t>NIKHIL PAMIDI</a:t>
            </a:r>
            <a:endParaRPr b="1"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lt1"/>
              </a:solidFill>
            </a:endParaRPr>
          </a:p>
          <a:p>
            <a:pPr indent="0" lvl="0" marL="0" rtl="0" algn="l">
              <a:spcBef>
                <a:spcPts val="0"/>
              </a:spcBef>
              <a:spcAft>
                <a:spcPts val="0"/>
              </a:spcAft>
              <a:buNone/>
            </a:pPr>
            <a:r>
              <a:t/>
            </a:r>
            <a:endParaRPr b="1" sz="1000">
              <a:solidFill>
                <a:schemeClr val="lt1"/>
              </a:solidFill>
            </a:endParaRPr>
          </a:p>
          <a:p>
            <a:pPr indent="0" lvl="0" marL="0" rtl="0" algn="l">
              <a:spcBef>
                <a:spcPts val="0"/>
              </a:spcBef>
              <a:spcAft>
                <a:spcPts val="0"/>
              </a:spcAft>
              <a:buNone/>
            </a:pPr>
            <a:r>
              <a:t/>
            </a:r>
            <a:endParaRPr b="1" sz="1000">
              <a:solidFill>
                <a:schemeClr val="lt1"/>
              </a:solidFill>
            </a:endParaRPr>
          </a:p>
        </p:txBody>
      </p:sp>
      <p:pic>
        <p:nvPicPr>
          <p:cNvPr id="59" name="Google Shape;59;p13"/>
          <p:cNvPicPr preferRelativeResize="0"/>
          <p:nvPr/>
        </p:nvPicPr>
        <p:blipFill>
          <a:blip r:embed="rId4">
            <a:alphaModFix/>
          </a:blip>
          <a:stretch>
            <a:fillRect/>
          </a:stretch>
        </p:blipFill>
        <p:spPr>
          <a:xfrm>
            <a:off x="2958500" y="2224375"/>
            <a:ext cx="1848175" cy="1857000"/>
          </a:xfrm>
          <a:prstGeom prst="rect">
            <a:avLst/>
          </a:prstGeom>
          <a:noFill/>
          <a:ln>
            <a:noFill/>
          </a:ln>
        </p:spPr>
      </p:pic>
      <p:sp>
        <p:nvSpPr>
          <p:cNvPr id="60" name="Google Shape;60;p13"/>
          <p:cNvSpPr txBox="1"/>
          <p:nvPr/>
        </p:nvSpPr>
        <p:spPr>
          <a:xfrm>
            <a:off x="3231400" y="1144925"/>
            <a:ext cx="592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59" name="Google Shape;159;p22"/>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160" name="Google Shape;160;p22"/>
          <p:cNvPicPr preferRelativeResize="0"/>
          <p:nvPr/>
        </p:nvPicPr>
        <p:blipFill>
          <a:blip r:embed="rId4">
            <a:alphaModFix/>
          </a:blip>
          <a:stretch>
            <a:fillRect/>
          </a:stretch>
        </p:blipFill>
        <p:spPr>
          <a:xfrm>
            <a:off x="311700" y="1157475"/>
            <a:ext cx="2759300" cy="1974725"/>
          </a:xfrm>
          <a:prstGeom prst="rect">
            <a:avLst/>
          </a:prstGeom>
          <a:noFill/>
          <a:ln>
            <a:noFill/>
          </a:ln>
        </p:spPr>
      </p:pic>
      <p:pic>
        <p:nvPicPr>
          <p:cNvPr id="161" name="Google Shape;161;p22"/>
          <p:cNvPicPr preferRelativeResize="0"/>
          <p:nvPr/>
        </p:nvPicPr>
        <p:blipFill>
          <a:blip r:embed="rId5">
            <a:alphaModFix/>
          </a:blip>
          <a:stretch>
            <a:fillRect/>
          </a:stretch>
        </p:blipFill>
        <p:spPr>
          <a:xfrm>
            <a:off x="6384700" y="923100"/>
            <a:ext cx="2759300" cy="2131475"/>
          </a:xfrm>
          <a:prstGeom prst="rect">
            <a:avLst/>
          </a:prstGeom>
          <a:noFill/>
          <a:ln>
            <a:noFill/>
          </a:ln>
        </p:spPr>
      </p:pic>
      <p:pic>
        <p:nvPicPr>
          <p:cNvPr id="162" name="Google Shape;162;p22"/>
          <p:cNvPicPr preferRelativeResize="0"/>
          <p:nvPr/>
        </p:nvPicPr>
        <p:blipFill>
          <a:blip r:embed="rId6">
            <a:alphaModFix/>
          </a:blip>
          <a:stretch>
            <a:fillRect/>
          </a:stretch>
        </p:blipFill>
        <p:spPr>
          <a:xfrm>
            <a:off x="3326150" y="1229175"/>
            <a:ext cx="2943676" cy="1720300"/>
          </a:xfrm>
          <a:prstGeom prst="rect">
            <a:avLst/>
          </a:prstGeom>
          <a:noFill/>
          <a:ln>
            <a:noFill/>
          </a:ln>
        </p:spPr>
      </p:pic>
      <p:sp>
        <p:nvSpPr>
          <p:cNvPr id="163" name="Google Shape;163;p22"/>
          <p:cNvSpPr txBox="1"/>
          <p:nvPr/>
        </p:nvSpPr>
        <p:spPr>
          <a:xfrm>
            <a:off x="527050" y="3260725"/>
            <a:ext cx="2238300" cy="17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Count of Tech Support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No Service : 49.31</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Services Available : 29.02</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No internet service : 21.66</a:t>
            </a:r>
            <a:endParaRPr sz="1200">
              <a:solidFill>
                <a:schemeClr val="dk1"/>
              </a:solidFill>
            </a:endParaRPr>
          </a:p>
        </p:txBody>
      </p:sp>
      <p:sp>
        <p:nvSpPr>
          <p:cNvPr id="164" name="Google Shape;164;p22"/>
          <p:cNvSpPr txBox="1"/>
          <p:nvPr/>
        </p:nvSpPr>
        <p:spPr>
          <a:xfrm>
            <a:off x="3510425" y="3262675"/>
            <a:ext cx="2759400" cy="17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Count of Streaming Movies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No Customers : 49.54</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Active Customers : 48.79</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No internet service—21.66</a:t>
            </a:r>
            <a:endParaRPr sz="1200">
              <a:solidFill>
                <a:schemeClr val="dk1"/>
              </a:solidFill>
            </a:endParaRPr>
          </a:p>
        </p:txBody>
      </p:sp>
      <p:sp>
        <p:nvSpPr>
          <p:cNvPr id="165" name="Google Shape;165;p22"/>
          <p:cNvSpPr txBox="1"/>
          <p:nvPr/>
        </p:nvSpPr>
        <p:spPr>
          <a:xfrm>
            <a:off x="6727825" y="3175000"/>
            <a:ext cx="2238300" cy="16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Count of </a:t>
            </a:r>
            <a:r>
              <a:rPr lang="en" sz="1200">
                <a:solidFill>
                  <a:schemeClr val="dk1"/>
                </a:solidFill>
              </a:rPr>
              <a:t>Streaming TV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 sz="1200">
                <a:solidFill>
                  <a:schemeClr val="dk1"/>
                </a:solidFill>
              </a:rPr>
              <a:t>Non Active : 39.89</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Active Customers : 38.43%</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no Streaming TV service : 21.66</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71" name="Google Shape;171;p23"/>
          <p:cNvPicPr preferRelativeResize="0"/>
          <p:nvPr/>
        </p:nvPicPr>
        <p:blipFill>
          <a:blip r:embed="rId3">
            <a:alphaModFix/>
          </a:blip>
          <a:stretch>
            <a:fillRect/>
          </a:stretch>
        </p:blipFill>
        <p:spPr>
          <a:xfrm>
            <a:off x="44500" y="445075"/>
            <a:ext cx="9144000" cy="5210174"/>
          </a:xfrm>
          <a:prstGeom prst="rect">
            <a:avLst/>
          </a:prstGeom>
          <a:noFill/>
          <a:ln>
            <a:noFill/>
          </a:ln>
        </p:spPr>
      </p:pic>
      <p:pic>
        <p:nvPicPr>
          <p:cNvPr id="172" name="Google Shape;172;p23"/>
          <p:cNvPicPr preferRelativeResize="0"/>
          <p:nvPr/>
        </p:nvPicPr>
        <p:blipFill>
          <a:blip r:embed="rId4">
            <a:alphaModFix/>
          </a:blip>
          <a:stretch>
            <a:fillRect/>
          </a:stretch>
        </p:blipFill>
        <p:spPr>
          <a:xfrm>
            <a:off x="225126" y="751760"/>
            <a:ext cx="2673849" cy="2054465"/>
          </a:xfrm>
          <a:prstGeom prst="rect">
            <a:avLst/>
          </a:prstGeom>
          <a:noFill/>
          <a:ln>
            <a:noFill/>
          </a:ln>
        </p:spPr>
      </p:pic>
      <p:pic>
        <p:nvPicPr>
          <p:cNvPr id="173" name="Google Shape;173;p23"/>
          <p:cNvPicPr preferRelativeResize="0"/>
          <p:nvPr/>
        </p:nvPicPr>
        <p:blipFill>
          <a:blip r:embed="rId5">
            <a:alphaModFix/>
          </a:blip>
          <a:stretch>
            <a:fillRect/>
          </a:stretch>
        </p:blipFill>
        <p:spPr>
          <a:xfrm>
            <a:off x="5465750" y="875175"/>
            <a:ext cx="2596100" cy="1636625"/>
          </a:xfrm>
          <a:prstGeom prst="rect">
            <a:avLst/>
          </a:prstGeom>
          <a:noFill/>
          <a:ln>
            <a:noFill/>
          </a:ln>
        </p:spPr>
      </p:pic>
      <p:pic>
        <p:nvPicPr>
          <p:cNvPr id="174" name="Google Shape;174;p23"/>
          <p:cNvPicPr preferRelativeResize="0"/>
          <p:nvPr/>
        </p:nvPicPr>
        <p:blipFill>
          <a:blip r:embed="rId6">
            <a:alphaModFix/>
          </a:blip>
          <a:stretch>
            <a:fillRect/>
          </a:stretch>
        </p:blipFill>
        <p:spPr>
          <a:xfrm>
            <a:off x="2955325" y="922575"/>
            <a:ext cx="2454074" cy="1712825"/>
          </a:xfrm>
          <a:prstGeom prst="rect">
            <a:avLst/>
          </a:prstGeom>
          <a:noFill/>
          <a:ln>
            <a:noFill/>
          </a:ln>
        </p:spPr>
      </p:pic>
      <p:sp>
        <p:nvSpPr>
          <p:cNvPr id="175" name="Google Shape;175;p23"/>
          <p:cNvSpPr txBox="1"/>
          <p:nvPr/>
        </p:nvSpPr>
        <p:spPr>
          <a:xfrm>
            <a:off x="479425" y="2908300"/>
            <a:ext cx="2419500" cy="15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For the count of </a:t>
            </a:r>
            <a:r>
              <a:rPr lang="en" sz="1200">
                <a:solidFill>
                  <a:schemeClr val="dk1"/>
                </a:solidFill>
              </a:rPr>
              <a:t>customer contract:</a:t>
            </a:r>
            <a:endParaRPr sz="1200">
              <a:solidFill>
                <a:schemeClr val="dk1"/>
              </a:solidFill>
            </a:endParaRPr>
          </a:p>
          <a:p>
            <a:pPr indent="0" lvl="0" marL="0" rtl="0" algn="l">
              <a:spcBef>
                <a:spcPts val="0"/>
              </a:spcBef>
              <a:spcAft>
                <a:spcPts val="0"/>
              </a:spcAft>
              <a:buNone/>
            </a:pPr>
            <a:r>
              <a:rPr lang="en" sz="1200">
                <a:solidFill>
                  <a:schemeClr val="dk1"/>
                </a:solidFill>
              </a:rPr>
              <a:t>For month to month : </a:t>
            </a:r>
            <a:r>
              <a:rPr lang="en" sz="1200">
                <a:solidFill>
                  <a:schemeClr val="dk1"/>
                </a:solidFill>
              </a:rPr>
              <a:t>55.01</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For one </a:t>
            </a:r>
            <a:r>
              <a:rPr lang="en" sz="1200">
                <a:solidFill>
                  <a:schemeClr val="dk1"/>
                </a:solidFill>
              </a:rPr>
              <a:t>year</a:t>
            </a:r>
            <a:r>
              <a:rPr lang="en" sz="1200">
                <a:solidFill>
                  <a:schemeClr val="dk1"/>
                </a:solidFill>
              </a:rPr>
              <a:t> </a:t>
            </a:r>
            <a:r>
              <a:rPr lang="en" sz="1200">
                <a:solidFill>
                  <a:schemeClr val="dk1"/>
                </a:solidFill>
              </a:rPr>
              <a:t>contract: </a:t>
            </a:r>
            <a:r>
              <a:rPr lang="en" sz="1200">
                <a:solidFill>
                  <a:schemeClr val="dk1"/>
                </a:solidFill>
              </a:rPr>
              <a:t>20.91</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For couple of year’s: 24.06</a:t>
            </a:r>
            <a:endParaRPr sz="1200">
              <a:solidFill>
                <a:schemeClr val="dk1"/>
              </a:solidFill>
            </a:endParaRPr>
          </a:p>
        </p:txBody>
      </p:sp>
      <p:sp>
        <p:nvSpPr>
          <p:cNvPr id="176" name="Google Shape;176;p23"/>
          <p:cNvSpPr txBox="1"/>
          <p:nvPr/>
        </p:nvSpPr>
        <p:spPr>
          <a:xfrm>
            <a:off x="3270250" y="2806225"/>
            <a:ext cx="2454000" cy="23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For the count of payment method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Payment done through Electronic check : 33.57</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Payment done through Mailed check : 22.88</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Payment done through Bank transfer :  21.61</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Payment done through Credit card : 21.61</a:t>
            </a:r>
            <a:endParaRPr sz="1100">
              <a:solidFill>
                <a:schemeClr val="dk1"/>
              </a:solidFill>
            </a:endParaRPr>
          </a:p>
        </p:txBody>
      </p:sp>
      <p:sp>
        <p:nvSpPr>
          <p:cNvPr id="177" name="Google Shape;177;p23"/>
          <p:cNvSpPr txBox="1"/>
          <p:nvPr/>
        </p:nvSpPr>
        <p:spPr>
          <a:xfrm>
            <a:off x="5937250" y="2641600"/>
            <a:ext cx="22194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For the paperless billing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For paperless billing : 59.22</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For no-paperless billing : 40.77</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83" name="Google Shape;183;p24"/>
          <p:cNvPicPr preferRelativeResize="0"/>
          <p:nvPr/>
        </p:nvPicPr>
        <p:blipFill>
          <a:blip r:embed="rId3">
            <a:alphaModFix/>
          </a:blip>
          <a:stretch>
            <a:fillRect/>
          </a:stretch>
        </p:blipFill>
        <p:spPr>
          <a:xfrm>
            <a:off x="0" y="76200"/>
            <a:ext cx="9144000" cy="5210174"/>
          </a:xfrm>
          <a:prstGeom prst="rect">
            <a:avLst/>
          </a:prstGeom>
          <a:noFill/>
          <a:ln>
            <a:noFill/>
          </a:ln>
        </p:spPr>
      </p:pic>
      <p:pic>
        <p:nvPicPr>
          <p:cNvPr id="184" name="Google Shape;184;p24"/>
          <p:cNvPicPr preferRelativeResize="0"/>
          <p:nvPr/>
        </p:nvPicPr>
        <p:blipFill>
          <a:blip r:embed="rId4">
            <a:alphaModFix/>
          </a:blip>
          <a:stretch>
            <a:fillRect/>
          </a:stretch>
        </p:blipFill>
        <p:spPr>
          <a:xfrm>
            <a:off x="269875" y="1444625"/>
            <a:ext cx="3106750" cy="3086100"/>
          </a:xfrm>
          <a:prstGeom prst="rect">
            <a:avLst/>
          </a:prstGeom>
          <a:noFill/>
          <a:ln>
            <a:noFill/>
          </a:ln>
        </p:spPr>
      </p:pic>
      <p:sp>
        <p:nvSpPr>
          <p:cNvPr id="185" name="Google Shape;185;p24"/>
          <p:cNvSpPr txBox="1"/>
          <p:nvPr/>
        </p:nvSpPr>
        <p:spPr>
          <a:xfrm>
            <a:off x="3997150" y="1861050"/>
            <a:ext cx="4467300" cy="20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Count of Churn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 stay : </a:t>
            </a:r>
            <a:r>
              <a:rPr lang="en" sz="1200">
                <a:solidFill>
                  <a:schemeClr val="dk2"/>
                </a:solidFill>
              </a:rPr>
              <a:t>73.46 (NO)</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Customers leaving : 26.54 (Yes)</a:t>
            </a:r>
            <a:endParaRPr sz="1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91" name="Google Shape;191;p25"/>
          <p:cNvPicPr preferRelativeResize="0"/>
          <p:nvPr/>
        </p:nvPicPr>
        <p:blipFill>
          <a:blip r:embed="rId3">
            <a:alphaModFix/>
          </a:blip>
          <a:stretch>
            <a:fillRect/>
          </a:stretch>
        </p:blipFill>
        <p:spPr>
          <a:xfrm>
            <a:off x="-33400" y="0"/>
            <a:ext cx="9144000" cy="5143500"/>
          </a:xfrm>
          <a:prstGeom prst="rect">
            <a:avLst/>
          </a:prstGeom>
          <a:noFill/>
          <a:ln>
            <a:noFill/>
          </a:ln>
        </p:spPr>
      </p:pic>
      <p:sp>
        <p:nvSpPr>
          <p:cNvPr id="192" name="Google Shape;192;p25"/>
          <p:cNvSpPr txBox="1"/>
          <p:nvPr/>
        </p:nvSpPr>
        <p:spPr>
          <a:xfrm>
            <a:off x="289900" y="414125"/>
            <a:ext cx="4209000" cy="23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Identify missing values:</a:t>
            </a:r>
            <a:endParaRPr b="1" sz="2400">
              <a:latin typeface="Times New Roman"/>
              <a:ea typeface="Times New Roman"/>
              <a:cs typeface="Times New Roman"/>
              <a:sym typeface="Times New Roman"/>
            </a:endParaRPr>
          </a:p>
          <a:p>
            <a:pPr indent="0" lvl="0" marL="457200" rtl="0" algn="l">
              <a:spcBef>
                <a:spcPts val="0"/>
              </a:spcBef>
              <a:spcAft>
                <a:spcPts val="0"/>
              </a:spcAft>
              <a:buNone/>
            </a:pPr>
            <a:r>
              <a:t/>
            </a:r>
            <a:endParaRPr b="1" sz="1800">
              <a:solidFill>
                <a:schemeClr val="dk2"/>
              </a:solidFill>
            </a:endParaRPr>
          </a:p>
          <a:p>
            <a:pPr indent="-355600" lvl="0" marL="457200" rtl="0" algn="l">
              <a:spcBef>
                <a:spcPts val="0"/>
              </a:spcBef>
              <a:spcAft>
                <a:spcPts val="0"/>
              </a:spcAft>
              <a:buClr>
                <a:schemeClr val="dk2"/>
              </a:buClr>
              <a:buSzPts val="2000"/>
              <a:buFont typeface="Times New Roman"/>
              <a:buChar char="●"/>
            </a:pPr>
            <a:r>
              <a:rPr b="1" lang="en" sz="2000">
                <a:solidFill>
                  <a:schemeClr val="dk2"/>
                </a:solidFill>
                <a:latin typeface="Times New Roman"/>
                <a:ea typeface="Times New Roman"/>
                <a:cs typeface="Times New Roman"/>
                <a:sym typeface="Times New Roman"/>
              </a:rPr>
              <a:t>We have </a:t>
            </a:r>
            <a:r>
              <a:rPr b="1" lang="en" sz="2000">
                <a:solidFill>
                  <a:schemeClr val="dk2"/>
                </a:solidFill>
                <a:latin typeface="Times New Roman"/>
                <a:ea typeface="Times New Roman"/>
                <a:cs typeface="Times New Roman"/>
                <a:sym typeface="Times New Roman"/>
              </a:rPr>
              <a:t>found</a:t>
            </a:r>
            <a:r>
              <a:rPr b="1" lang="en" sz="2000">
                <a:solidFill>
                  <a:schemeClr val="dk2"/>
                </a:solidFill>
                <a:latin typeface="Times New Roman"/>
                <a:ea typeface="Times New Roman"/>
                <a:cs typeface="Times New Roman"/>
                <a:sym typeface="Times New Roman"/>
              </a:rPr>
              <a:t> that especially for Total charges having 11 missing count values(i.e Blanks).</a:t>
            </a:r>
            <a:endParaRPr b="1" sz="2000">
              <a:solidFill>
                <a:schemeClr val="dk2"/>
              </a:solidFill>
              <a:latin typeface="Times New Roman"/>
              <a:ea typeface="Times New Roman"/>
              <a:cs typeface="Times New Roman"/>
              <a:sym typeface="Times New Roman"/>
            </a:endParaRPr>
          </a:p>
        </p:txBody>
      </p:sp>
      <p:pic>
        <p:nvPicPr>
          <p:cNvPr id="193" name="Google Shape;193;p25"/>
          <p:cNvPicPr preferRelativeResize="0"/>
          <p:nvPr/>
        </p:nvPicPr>
        <p:blipFill>
          <a:blip r:embed="rId4">
            <a:alphaModFix/>
          </a:blip>
          <a:stretch>
            <a:fillRect/>
          </a:stretch>
        </p:blipFill>
        <p:spPr>
          <a:xfrm>
            <a:off x="4312400" y="203425"/>
            <a:ext cx="3331350" cy="463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99" name="Google Shape;199;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0" name="Google Shape;200;p26"/>
          <p:cNvSpPr txBox="1"/>
          <p:nvPr/>
        </p:nvSpPr>
        <p:spPr>
          <a:xfrm>
            <a:off x="110425" y="431550"/>
            <a:ext cx="7619100" cy="21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Identify </a:t>
            </a:r>
            <a:r>
              <a:rPr b="1" lang="en" sz="2400">
                <a:latin typeface="Times New Roman"/>
                <a:ea typeface="Times New Roman"/>
                <a:cs typeface="Times New Roman"/>
                <a:sym typeface="Times New Roman"/>
              </a:rPr>
              <a:t>Duplicate</a:t>
            </a:r>
            <a:r>
              <a:rPr b="1" lang="en" sz="2400">
                <a:latin typeface="Times New Roman"/>
                <a:ea typeface="Times New Roman"/>
                <a:cs typeface="Times New Roman"/>
                <a:sym typeface="Times New Roman"/>
              </a:rPr>
              <a:t> values:</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chemeClr val="dk2"/>
              </a:solidFill>
              <a:latin typeface="Times New Roman"/>
              <a:ea typeface="Times New Roman"/>
              <a:cs typeface="Times New Roman"/>
              <a:sym typeface="Times New Roman"/>
            </a:endParaRPr>
          </a:p>
          <a:p>
            <a:pPr indent="-381000" lvl="0" marL="457200" rtl="0" algn="l">
              <a:spcBef>
                <a:spcPts val="0"/>
              </a:spcBef>
              <a:spcAft>
                <a:spcPts val="0"/>
              </a:spcAft>
              <a:buClr>
                <a:schemeClr val="dk2"/>
              </a:buClr>
              <a:buSzPts val="2400"/>
              <a:buFont typeface="Times New Roman"/>
              <a:buChar char="●"/>
            </a:pPr>
            <a:r>
              <a:rPr b="1" lang="en" sz="2400">
                <a:solidFill>
                  <a:schemeClr val="dk2"/>
                </a:solidFill>
                <a:latin typeface="Times New Roman"/>
                <a:ea typeface="Times New Roman"/>
                <a:cs typeface="Times New Roman"/>
                <a:sym typeface="Times New Roman"/>
              </a:rPr>
              <a:t>In this dataset, we </a:t>
            </a:r>
            <a:r>
              <a:rPr b="1" lang="en" sz="2400">
                <a:solidFill>
                  <a:schemeClr val="dk2"/>
                </a:solidFill>
                <a:latin typeface="Times New Roman"/>
                <a:ea typeface="Times New Roman"/>
                <a:cs typeface="Times New Roman"/>
                <a:sym typeface="Times New Roman"/>
              </a:rPr>
              <a:t>found</a:t>
            </a:r>
            <a:r>
              <a:rPr b="1" lang="en" sz="2400">
                <a:solidFill>
                  <a:schemeClr val="dk2"/>
                </a:solidFill>
                <a:latin typeface="Times New Roman"/>
                <a:ea typeface="Times New Roman"/>
                <a:cs typeface="Times New Roman"/>
                <a:sym typeface="Times New Roman"/>
              </a:rPr>
              <a:t> that there are no such duplicates,which helps the model to train efficiently.</a:t>
            </a:r>
            <a:endParaRPr b="1" sz="2400">
              <a:solidFill>
                <a:schemeClr val="dk2"/>
              </a:solidFill>
              <a:latin typeface="Times New Roman"/>
              <a:ea typeface="Times New Roman"/>
              <a:cs typeface="Times New Roman"/>
              <a:sym typeface="Times New Roman"/>
            </a:endParaRPr>
          </a:p>
        </p:txBody>
      </p:sp>
      <p:pic>
        <p:nvPicPr>
          <p:cNvPr id="201" name="Google Shape;201;p26"/>
          <p:cNvPicPr preferRelativeResize="0"/>
          <p:nvPr/>
        </p:nvPicPr>
        <p:blipFill>
          <a:blip r:embed="rId4">
            <a:alphaModFix/>
          </a:blip>
          <a:stretch>
            <a:fillRect/>
          </a:stretch>
        </p:blipFill>
        <p:spPr>
          <a:xfrm>
            <a:off x="825275" y="2353750"/>
            <a:ext cx="6817325" cy="187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07" name="Google Shape;207;p27"/>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08" name="Google Shape;208;p27"/>
          <p:cNvPicPr preferRelativeResize="0"/>
          <p:nvPr/>
        </p:nvPicPr>
        <p:blipFill>
          <a:blip r:embed="rId4">
            <a:alphaModFix/>
          </a:blip>
          <a:stretch>
            <a:fillRect/>
          </a:stretch>
        </p:blipFill>
        <p:spPr>
          <a:xfrm>
            <a:off x="95275" y="1399652"/>
            <a:ext cx="2651950" cy="2341225"/>
          </a:xfrm>
          <a:prstGeom prst="rect">
            <a:avLst/>
          </a:prstGeom>
          <a:noFill/>
          <a:ln>
            <a:noFill/>
          </a:ln>
        </p:spPr>
      </p:pic>
      <p:sp>
        <p:nvSpPr>
          <p:cNvPr id="209" name="Google Shape;209;p27"/>
          <p:cNvSpPr txBox="1"/>
          <p:nvPr/>
        </p:nvSpPr>
        <p:spPr>
          <a:xfrm>
            <a:off x="0" y="0"/>
            <a:ext cx="52188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rPr>
              <a:t>Data Visualization : Outliers [ BOX PLOT ]</a:t>
            </a:r>
            <a:endParaRPr b="1" sz="1900">
              <a:solidFill>
                <a:schemeClr val="dk1"/>
              </a:solidFill>
            </a:endParaRPr>
          </a:p>
        </p:txBody>
      </p:sp>
      <p:pic>
        <p:nvPicPr>
          <p:cNvPr id="210" name="Google Shape;210;p27"/>
          <p:cNvPicPr preferRelativeResize="0"/>
          <p:nvPr/>
        </p:nvPicPr>
        <p:blipFill>
          <a:blip r:embed="rId5">
            <a:alphaModFix/>
          </a:blip>
          <a:stretch>
            <a:fillRect/>
          </a:stretch>
        </p:blipFill>
        <p:spPr>
          <a:xfrm>
            <a:off x="3012775" y="1505275"/>
            <a:ext cx="2743675" cy="2486400"/>
          </a:xfrm>
          <a:prstGeom prst="rect">
            <a:avLst/>
          </a:prstGeom>
          <a:noFill/>
          <a:ln>
            <a:noFill/>
          </a:ln>
        </p:spPr>
      </p:pic>
      <p:pic>
        <p:nvPicPr>
          <p:cNvPr id="211" name="Google Shape;211;p27"/>
          <p:cNvPicPr preferRelativeResize="0"/>
          <p:nvPr/>
        </p:nvPicPr>
        <p:blipFill>
          <a:blip r:embed="rId6">
            <a:alphaModFix/>
          </a:blip>
          <a:stretch>
            <a:fillRect/>
          </a:stretch>
        </p:blipFill>
        <p:spPr>
          <a:xfrm>
            <a:off x="5889725" y="1644748"/>
            <a:ext cx="2987700" cy="2108725"/>
          </a:xfrm>
          <a:prstGeom prst="rect">
            <a:avLst/>
          </a:prstGeom>
          <a:noFill/>
          <a:ln>
            <a:noFill/>
          </a:ln>
        </p:spPr>
      </p:pic>
      <p:sp>
        <p:nvSpPr>
          <p:cNvPr id="212" name="Google Shape;212;p27"/>
          <p:cNvSpPr txBox="1"/>
          <p:nvPr/>
        </p:nvSpPr>
        <p:spPr>
          <a:xfrm>
            <a:off x="95250" y="3664625"/>
            <a:ext cx="2652000" cy="13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3" name="Google Shape;213;p27"/>
          <p:cNvSpPr txBox="1"/>
          <p:nvPr/>
        </p:nvSpPr>
        <p:spPr>
          <a:xfrm>
            <a:off x="95275" y="3665675"/>
            <a:ext cx="2917500" cy="14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The median tenure is around 30 months, suggesting half of the customers have a tenure less than a year</a:t>
            </a:r>
            <a:endParaRPr b="1" sz="1800">
              <a:solidFill>
                <a:schemeClr val="dk1"/>
              </a:solidFill>
              <a:latin typeface="Times New Roman"/>
              <a:ea typeface="Times New Roman"/>
              <a:cs typeface="Times New Roman"/>
              <a:sym typeface="Times New Roman"/>
            </a:endParaRPr>
          </a:p>
        </p:txBody>
      </p:sp>
      <p:sp>
        <p:nvSpPr>
          <p:cNvPr id="214" name="Google Shape;214;p27"/>
          <p:cNvSpPr txBox="1"/>
          <p:nvPr/>
        </p:nvSpPr>
        <p:spPr>
          <a:xfrm>
            <a:off x="3338975" y="4230575"/>
            <a:ext cx="2652000" cy="14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The median monthly charge is around $ 70</a:t>
            </a:r>
            <a:endParaRPr b="1" sz="1800">
              <a:solidFill>
                <a:schemeClr val="dk1"/>
              </a:solidFill>
              <a:latin typeface="Times New Roman"/>
              <a:ea typeface="Times New Roman"/>
              <a:cs typeface="Times New Roman"/>
              <a:sym typeface="Times New Roman"/>
            </a:endParaRPr>
          </a:p>
        </p:txBody>
      </p:sp>
      <p:sp>
        <p:nvSpPr>
          <p:cNvPr id="215" name="Google Shape;215;p27"/>
          <p:cNvSpPr txBox="1"/>
          <p:nvPr/>
        </p:nvSpPr>
        <p:spPr>
          <a:xfrm>
            <a:off x="6156300" y="3665675"/>
            <a:ext cx="2987700" cy="17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The median is around $1800 with the upper quartile </a:t>
            </a:r>
            <a:r>
              <a:rPr b="1" lang="en" sz="1800">
                <a:solidFill>
                  <a:schemeClr val="dk1"/>
                </a:solidFill>
                <a:latin typeface="Times New Roman"/>
                <a:ea typeface="Times New Roman"/>
                <a:cs typeface="Times New Roman"/>
                <a:sym typeface="Times New Roman"/>
              </a:rPr>
              <a:t>stretching</a:t>
            </a:r>
            <a:r>
              <a:rPr b="1" lang="en" sz="1800">
                <a:solidFill>
                  <a:schemeClr val="dk1"/>
                </a:solidFill>
                <a:latin typeface="Times New Roman"/>
                <a:ea typeface="Times New Roman"/>
                <a:cs typeface="Times New Roman"/>
                <a:sym typeface="Times New Roman"/>
              </a:rPr>
              <a:t> quite far, suggest</a:t>
            </a:r>
            <a:r>
              <a:rPr b="1" lang="en" sz="1800">
                <a:solidFill>
                  <a:schemeClr val="dk1"/>
                </a:solidFill>
                <a:latin typeface="Times New Roman"/>
                <a:ea typeface="Times New Roman"/>
                <a:cs typeface="Times New Roman"/>
                <a:sym typeface="Times New Roman"/>
              </a:rPr>
              <a:t> </a:t>
            </a:r>
            <a:r>
              <a:rPr b="1" lang="en" sz="1800">
                <a:solidFill>
                  <a:schemeClr val="dk1"/>
                </a:solidFill>
                <a:latin typeface="Times New Roman"/>
                <a:ea typeface="Times New Roman"/>
                <a:cs typeface="Times New Roman"/>
                <a:sym typeface="Times New Roman"/>
              </a:rPr>
              <a:t>that there are customers who spent a lot over time</a:t>
            </a:r>
            <a:endParaRPr b="1" sz="1800">
              <a:solidFill>
                <a:schemeClr val="dk1"/>
              </a:solidFill>
              <a:latin typeface="Times New Roman"/>
              <a:ea typeface="Times New Roman"/>
              <a:cs typeface="Times New Roman"/>
              <a:sym typeface="Times New Roman"/>
            </a:endParaRPr>
          </a:p>
        </p:txBody>
      </p:sp>
      <p:sp>
        <p:nvSpPr>
          <p:cNvPr id="216" name="Google Shape;216;p27"/>
          <p:cNvSpPr txBox="1"/>
          <p:nvPr/>
        </p:nvSpPr>
        <p:spPr>
          <a:xfrm>
            <a:off x="0" y="196975"/>
            <a:ext cx="8026200" cy="13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n">
                <a:solidFill>
                  <a:srgbClr val="0000FF"/>
                </a:solidFill>
                <a:highlight>
                  <a:srgbClr val="FFFFFF"/>
                </a:highlight>
                <a:latin typeface="Times New Roman"/>
                <a:ea typeface="Times New Roman"/>
                <a:cs typeface="Times New Roman"/>
                <a:sym typeface="Times New Roman"/>
              </a:rPr>
              <a:t>A box plot is a visual way to display the distribution of a dataset, showing the median, quartiles, and potential outliers. Outliers are data points that fall significantly outside the typical range of values.</a:t>
            </a:r>
            <a:endParaRPr b="1">
              <a:solidFill>
                <a:srgbClr val="0000FF"/>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0000FF"/>
                </a:solidFill>
                <a:highlight>
                  <a:srgbClr val="FFFFFF"/>
                </a:highlight>
                <a:latin typeface="Times New Roman"/>
                <a:ea typeface="Times New Roman"/>
                <a:cs typeface="Times New Roman"/>
                <a:sym typeface="Times New Roman"/>
              </a:rPr>
              <a:t>By looking at the box plot of tenure , we can see that there are significant differences in the distribution of monthly charges,total charges for customers. </a:t>
            </a:r>
            <a:endParaRPr b="1">
              <a:solidFill>
                <a:srgbClr val="0000F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22" name="Google Shape;222;p28"/>
          <p:cNvPicPr preferRelativeResize="0"/>
          <p:nvPr/>
        </p:nvPicPr>
        <p:blipFill>
          <a:blip r:embed="rId3">
            <a:alphaModFix/>
          </a:blip>
          <a:stretch>
            <a:fillRect/>
          </a:stretch>
        </p:blipFill>
        <p:spPr>
          <a:xfrm>
            <a:off x="0" y="0"/>
            <a:ext cx="9144000" cy="5210174"/>
          </a:xfrm>
          <a:prstGeom prst="rect">
            <a:avLst/>
          </a:prstGeom>
          <a:noFill/>
          <a:ln>
            <a:noFill/>
          </a:ln>
        </p:spPr>
      </p:pic>
      <p:pic>
        <p:nvPicPr>
          <p:cNvPr id="223" name="Google Shape;223;p28"/>
          <p:cNvPicPr preferRelativeResize="0"/>
          <p:nvPr/>
        </p:nvPicPr>
        <p:blipFill>
          <a:blip r:embed="rId4">
            <a:alphaModFix/>
          </a:blip>
          <a:stretch>
            <a:fillRect/>
          </a:stretch>
        </p:blipFill>
        <p:spPr>
          <a:xfrm>
            <a:off x="151925" y="194113"/>
            <a:ext cx="4962526" cy="4755275"/>
          </a:xfrm>
          <a:prstGeom prst="rect">
            <a:avLst/>
          </a:prstGeom>
          <a:noFill/>
          <a:ln>
            <a:noFill/>
          </a:ln>
        </p:spPr>
      </p:pic>
      <p:sp>
        <p:nvSpPr>
          <p:cNvPr id="224" name="Google Shape;224;p28"/>
          <p:cNvSpPr txBox="1"/>
          <p:nvPr/>
        </p:nvSpPr>
        <p:spPr>
          <a:xfrm>
            <a:off x="5114450" y="743900"/>
            <a:ext cx="3870600" cy="4602900"/>
          </a:xfrm>
          <a:prstGeom prst="rect">
            <a:avLst/>
          </a:prstGeom>
          <a:noFill/>
          <a:ln>
            <a:noFill/>
          </a:ln>
        </p:spPr>
        <p:txBody>
          <a:bodyPr anchorCtr="0" anchor="t" bIns="91425" lIns="91425" spcFirstLastPara="1" rIns="91425" wrap="square" tIns="91425">
            <a:noAutofit/>
          </a:bodyPr>
          <a:lstStyle/>
          <a:p>
            <a:pPr indent="-314325" lvl="0" marL="457200" rtl="0" algn="just">
              <a:spcBef>
                <a:spcPts val="0"/>
              </a:spcBef>
              <a:spcAft>
                <a:spcPts val="0"/>
              </a:spcAft>
              <a:buClr>
                <a:srgbClr val="0D0D0D"/>
              </a:buClr>
              <a:buSzPts val="1350"/>
              <a:buFont typeface="Times New Roman"/>
              <a:buChar char="●"/>
            </a:pPr>
            <a:r>
              <a:rPr lang="en" sz="1350">
                <a:solidFill>
                  <a:srgbClr val="0D0D0D"/>
                </a:solidFill>
                <a:highlight>
                  <a:srgbClr val="FFFFFF"/>
                </a:highlight>
                <a:latin typeface="Times New Roman"/>
                <a:ea typeface="Times New Roman"/>
                <a:cs typeface="Times New Roman"/>
                <a:sym typeface="Times New Roman"/>
              </a:rPr>
              <a:t>A correlation matrix shows the relationships between the variables in a dataset. It tells us how strongly variables are related to each other. </a:t>
            </a:r>
            <a:endParaRPr sz="1350">
              <a:solidFill>
                <a:srgbClr val="0D0D0D"/>
              </a:solidFill>
              <a:highlight>
                <a:srgbClr val="FFFFFF"/>
              </a:highlight>
              <a:latin typeface="Times New Roman"/>
              <a:ea typeface="Times New Roman"/>
              <a:cs typeface="Times New Roman"/>
              <a:sym typeface="Times New Roman"/>
            </a:endParaRPr>
          </a:p>
          <a:p>
            <a:pPr indent="-314325" lvl="0" marL="457200" rtl="0" algn="just">
              <a:spcBef>
                <a:spcPts val="0"/>
              </a:spcBef>
              <a:spcAft>
                <a:spcPts val="0"/>
              </a:spcAft>
              <a:buClr>
                <a:srgbClr val="0D0D0D"/>
              </a:buClr>
              <a:buSzPts val="1350"/>
              <a:buFont typeface="Times New Roman"/>
              <a:buChar char="●"/>
            </a:pPr>
            <a:r>
              <a:rPr lang="en" sz="1350">
                <a:solidFill>
                  <a:srgbClr val="0D0D0D"/>
                </a:solidFill>
                <a:highlight>
                  <a:srgbClr val="FFFFFF"/>
                </a:highlight>
                <a:latin typeface="Times New Roman"/>
                <a:ea typeface="Times New Roman"/>
                <a:cs typeface="Times New Roman"/>
                <a:sym typeface="Times New Roman"/>
              </a:rPr>
              <a:t>This is useful in understanding dependencies, identifying patterns, and making predictions in data analysis.</a:t>
            </a:r>
            <a:endParaRPr sz="1350">
              <a:solidFill>
                <a:srgbClr val="0D0D0D"/>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1350">
              <a:solidFill>
                <a:srgbClr val="0D0D0D"/>
              </a:solidFill>
              <a:highlight>
                <a:srgbClr val="FFFFFF"/>
              </a:highlight>
              <a:latin typeface="Times New Roman"/>
              <a:ea typeface="Times New Roman"/>
              <a:cs typeface="Times New Roman"/>
              <a:sym typeface="Times New Roman"/>
            </a:endParaRPr>
          </a:p>
          <a:p>
            <a:pPr indent="-314325" lvl="0" marL="457200" rtl="0" algn="just">
              <a:spcBef>
                <a:spcPts val="0"/>
              </a:spcBef>
              <a:spcAft>
                <a:spcPts val="0"/>
              </a:spcAft>
              <a:buClr>
                <a:srgbClr val="0D0D0D"/>
              </a:buClr>
              <a:buSzPts val="1350"/>
              <a:buFont typeface="Roboto"/>
              <a:buChar char="●"/>
            </a:pPr>
            <a:r>
              <a:rPr lang="en" sz="1350">
                <a:solidFill>
                  <a:srgbClr val="0D0D0D"/>
                </a:solidFill>
                <a:highlight>
                  <a:srgbClr val="FFFFFF"/>
                </a:highlight>
                <a:latin typeface="Times New Roman"/>
                <a:ea typeface="Times New Roman"/>
                <a:cs typeface="Times New Roman"/>
                <a:sym typeface="Times New Roman"/>
              </a:rPr>
              <a:t>Here in this Heat map ,we observe that a </a:t>
            </a:r>
            <a:r>
              <a:rPr b="1" lang="en" sz="1350">
                <a:solidFill>
                  <a:srgbClr val="0D0D0D"/>
                </a:solidFill>
                <a:highlight>
                  <a:srgbClr val="FFFFFF"/>
                </a:highlight>
                <a:latin typeface="Times New Roman"/>
                <a:ea typeface="Times New Roman"/>
                <a:cs typeface="Times New Roman"/>
                <a:sym typeface="Times New Roman"/>
              </a:rPr>
              <a:t>strong correlation</a:t>
            </a:r>
            <a:r>
              <a:rPr lang="en" sz="1350">
                <a:solidFill>
                  <a:srgbClr val="0D0D0D"/>
                </a:solidFill>
                <a:highlight>
                  <a:srgbClr val="FFFFFF"/>
                </a:highlight>
                <a:latin typeface="Times New Roman"/>
                <a:ea typeface="Times New Roman"/>
                <a:cs typeface="Times New Roman"/>
                <a:sym typeface="Times New Roman"/>
              </a:rPr>
              <a:t> (0.83) between </a:t>
            </a:r>
            <a:r>
              <a:rPr b="1" lang="en" sz="1350">
                <a:solidFill>
                  <a:srgbClr val="0D0D0D"/>
                </a:solidFill>
                <a:highlight>
                  <a:srgbClr val="FFFFFF"/>
                </a:highlight>
                <a:latin typeface="Times New Roman"/>
                <a:ea typeface="Times New Roman"/>
                <a:cs typeface="Times New Roman"/>
                <a:sym typeface="Times New Roman"/>
              </a:rPr>
              <a:t>Total Charges</a:t>
            </a:r>
            <a:r>
              <a:rPr b="1" lang="en" sz="1350">
                <a:solidFill>
                  <a:srgbClr val="0D0D0D"/>
                </a:solidFill>
                <a:highlight>
                  <a:srgbClr val="FFFFFF"/>
                </a:highlight>
                <a:latin typeface="Times New Roman"/>
                <a:ea typeface="Times New Roman"/>
                <a:cs typeface="Times New Roman"/>
                <a:sym typeface="Times New Roman"/>
              </a:rPr>
              <a:t> </a:t>
            </a:r>
            <a:r>
              <a:rPr lang="en" sz="1350">
                <a:solidFill>
                  <a:srgbClr val="0D0D0D"/>
                </a:solidFill>
                <a:highlight>
                  <a:srgbClr val="FFFFFF"/>
                </a:highlight>
                <a:latin typeface="Times New Roman"/>
                <a:ea typeface="Times New Roman"/>
                <a:cs typeface="Times New Roman"/>
                <a:sym typeface="Times New Roman"/>
              </a:rPr>
              <a:t>and </a:t>
            </a:r>
            <a:r>
              <a:rPr b="1" lang="en" sz="1350">
                <a:solidFill>
                  <a:srgbClr val="0D0D0D"/>
                </a:solidFill>
                <a:highlight>
                  <a:srgbClr val="FFFFFF"/>
                </a:highlight>
                <a:latin typeface="Times New Roman"/>
                <a:ea typeface="Times New Roman"/>
                <a:cs typeface="Times New Roman"/>
                <a:sym typeface="Times New Roman"/>
              </a:rPr>
              <a:t>tenure,</a:t>
            </a:r>
            <a:r>
              <a:rPr lang="en" sz="1350">
                <a:solidFill>
                  <a:srgbClr val="0D0D0D"/>
                </a:solidFill>
                <a:highlight>
                  <a:srgbClr val="FFFFFF"/>
                </a:highlight>
                <a:latin typeface="Times New Roman"/>
                <a:ea typeface="Times New Roman"/>
                <a:cs typeface="Times New Roman"/>
                <a:sym typeface="Times New Roman"/>
              </a:rPr>
              <a:t> as well as a </a:t>
            </a:r>
            <a:r>
              <a:rPr b="1" lang="en" sz="1350">
                <a:solidFill>
                  <a:srgbClr val="0D0D0D"/>
                </a:solidFill>
                <a:highlight>
                  <a:srgbClr val="FFFFFF"/>
                </a:highlight>
                <a:latin typeface="Times New Roman"/>
                <a:ea typeface="Times New Roman"/>
                <a:cs typeface="Times New Roman"/>
                <a:sym typeface="Times New Roman"/>
              </a:rPr>
              <a:t>Moderate correlation</a:t>
            </a:r>
            <a:r>
              <a:rPr lang="en" sz="1350">
                <a:solidFill>
                  <a:srgbClr val="0D0D0D"/>
                </a:solidFill>
                <a:highlight>
                  <a:srgbClr val="FFFFFF"/>
                </a:highlight>
                <a:latin typeface="Times New Roman"/>
                <a:ea typeface="Times New Roman"/>
                <a:cs typeface="Times New Roman"/>
                <a:sym typeface="Times New Roman"/>
              </a:rPr>
              <a:t> (0.65) between </a:t>
            </a:r>
            <a:r>
              <a:rPr b="1" lang="en" sz="1350">
                <a:solidFill>
                  <a:srgbClr val="0D0D0D"/>
                </a:solidFill>
                <a:highlight>
                  <a:srgbClr val="FFFFFF"/>
                </a:highlight>
                <a:latin typeface="Times New Roman"/>
                <a:ea typeface="Times New Roman"/>
                <a:cs typeface="Times New Roman"/>
                <a:sym typeface="Times New Roman"/>
              </a:rPr>
              <a:t>Total Charges</a:t>
            </a:r>
            <a:r>
              <a:rPr lang="en" sz="1350">
                <a:solidFill>
                  <a:srgbClr val="0D0D0D"/>
                </a:solidFill>
                <a:highlight>
                  <a:srgbClr val="FFFFFF"/>
                </a:highlight>
                <a:latin typeface="Times New Roman"/>
                <a:ea typeface="Times New Roman"/>
                <a:cs typeface="Times New Roman"/>
                <a:sym typeface="Times New Roman"/>
              </a:rPr>
              <a:t> and </a:t>
            </a:r>
            <a:r>
              <a:rPr b="1" lang="en" sz="1350">
                <a:solidFill>
                  <a:srgbClr val="0D0D0D"/>
                </a:solidFill>
                <a:highlight>
                  <a:srgbClr val="FFFFFF"/>
                </a:highlight>
                <a:latin typeface="Times New Roman"/>
                <a:ea typeface="Times New Roman"/>
                <a:cs typeface="Times New Roman"/>
                <a:sym typeface="Times New Roman"/>
              </a:rPr>
              <a:t>Monthly Charges </a:t>
            </a:r>
            <a:r>
              <a:rPr lang="en" sz="1350">
                <a:solidFill>
                  <a:srgbClr val="0D0D0D"/>
                </a:solidFill>
                <a:highlight>
                  <a:srgbClr val="FFFFFF"/>
                </a:highlight>
                <a:latin typeface="Times New Roman"/>
                <a:ea typeface="Times New Roman"/>
                <a:cs typeface="Times New Roman"/>
                <a:sym typeface="Times New Roman"/>
              </a:rPr>
              <a:t>&amp; viceversa</a:t>
            </a:r>
            <a:r>
              <a:rPr lang="en" sz="1350">
                <a:solidFill>
                  <a:srgbClr val="0D0D0D"/>
                </a:solidFill>
                <a:highlight>
                  <a:srgbClr val="FFFFFF"/>
                </a:highlight>
                <a:latin typeface="Times New Roman"/>
                <a:ea typeface="Times New Roman"/>
                <a:cs typeface="Times New Roman"/>
                <a:sym typeface="Times New Roman"/>
              </a:rPr>
              <a:t>.This suggests that as the monthly charges and total charges increase, the customer's tenure with the telecom provider also tends to increase.</a:t>
            </a:r>
            <a:endParaRPr sz="1350">
              <a:solidFill>
                <a:srgbClr val="0D0D0D"/>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1350">
              <a:solidFill>
                <a:srgbClr val="0D0D0D"/>
              </a:solidFill>
              <a:highlight>
                <a:srgbClr val="FFFFFF"/>
              </a:highlight>
              <a:latin typeface="Times New Roman"/>
              <a:ea typeface="Times New Roman"/>
              <a:cs typeface="Times New Roman"/>
              <a:sym typeface="Times New Roman"/>
            </a:endParaRPr>
          </a:p>
          <a:p>
            <a:pPr indent="-314325" lvl="0" marL="457200" rtl="0" algn="just">
              <a:spcBef>
                <a:spcPts val="0"/>
              </a:spcBef>
              <a:spcAft>
                <a:spcPts val="0"/>
              </a:spcAft>
              <a:buClr>
                <a:srgbClr val="0D0D0D"/>
              </a:buClr>
              <a:buSzPts val="1350"/>
              <a:buFont typeface="Times New Roman"/>
              <a:buChar char="●"/>
            </a:pPr>
            <a:r>
              <a:rPr lang="en" sz="1350">
                <a:solidFill>
                  <a:srgbClr val="0D0D0D"/>
                </a:solidFill>
                <a:highlight>
                  <a:srgbClr val="FFFFFF"/>
                </a:highlight>
                <a:latin typeface="Times New Roman"/>
                <a:ea typeface="Times New Roman"/>
                <a:cs typeface="Times New Roman"/>
                <a:sym typeface="Times New Roman"/>
              </a:rPr>
              <a:t>Overall, the correlation matrix provides initial insights accurately,which can further guide to  feature selection and model development for this project.</a:t>
            </a:r>
            <a:endParaRPr sz="1350">
              <a:solidFill>
                <a:srgbClr val="0D0D0D"/>
              </a:solidFill>
              <a:highlight>
                <a:srgbClr val="FFFFFF"/>
              </a:highlight>
              <a:latin typeface="Times New Roman"/>
              <a:ea typeface="Times New Roman"/>
              <a:cs typeface="Times New Roman"/>
              <a:sym typeface="Times New Roman"/>
            </a:endParaRPr>
          </a:p>
        </p:txBody>
      </p:sp>
      <p:sp>
        <p:nvSpPr>
          <p:cNvPr id="225" name="Google Shape;225;p28"/>
          <p:cNvSpPr txBox="1"/>
          <p:nvPr/>
        </p:nvSpPr>
        <p:spPr>
          <a:xfrm>
            <a:off x="5114450" y="138800"/>
            <a:ext cx="26676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0000FF"/>
                </a:solidFill>
                <a:latin typeface="Times New Roman"/>
                <a:ea typeface="Times New Roman"/>
                <a:cs typeface="Times New Roman"/>
                <a:sym typeface="Times New Roman"/>
              </a:rPr>
              <a:t>CORRELATION</a:t>
            </a:r>
            <a:r>
              <a:rPr b="1" lang="en" sz="1900">
                <a:solidFill>
                  <a:srgbClr val="0000FF"/>
                </a:solidFill>
                <a:latin typeface="Times New Roman"/>
                <a:ea typeface="Times New Roman"/>
                <a:cs typeface="Times New Roman"/>
                <a:sym typeface="Times New Roman"/>
              </a:rPr>
              <a:t> MATRIX</a:t>
            </a:r>
            <a:endParaRPr b="1" sz="1900">
              <a:solidFill>
                <a:srgbClr val="0000FF"/>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9"/>
          <p:cNvPicPr preferRelativeResize="0"/>
          <p:nvPr/>
        </p:nvPicPr>
        <p:blipFill>
          <a:blip r:embed="rId3">
            <a:alphaModFix/>
          </a:blip>
          <a:stretch>
            <a:fillRect/>
          </a:stretch>
        </p:blipFill>
        <p:spPr>
          <a:xfrm>
            <a:off x="0" y="-88308"/>
            <a:ext cx="9144000" cy="5298482"/>
          </a:xfrm>
          <a:prstGeom prst="rect">
            <a:avLst/>
          </a:prstGeom>
          <a:noFill/>
          <a:ln>
            <a:noFill/>
          </a:ln>
        </p:spPr>
      </p:pic>
      <p:sp>
        <p:nvSpPr>
          <p:cNvPr id="231" name="Google Shape;231;p29"/>
          <p:cNvSpPr txBox="1"/>
          <p:nvPr/>
        </p:nvSpPr>
        <p:spPr>
          <a:xfrm>
            <a:off x="65275" y="0"/>
            <a:ext cx="9384600" cy="54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1"/>
                </a:solidFill>
              </a:rPr>
              <a:t>Data Visualization : [Histogram]</a:t>
            </a:r>
            <a:endParaRPr b="1" sz="1800" u="sng">
              <a:solidFill>
                <a:schemeClr val="dk1"/>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rPr b="1" lang="en" sz="1800" u="sng">
                <a:solidFill>
                  <a:schemeClr val="dk2"/>
                </a:solidFill>
              </a:rPr>
              <a:t> </a:t>
            </a:r>
            <a:endParaRPr b="1" sz="1800" u="sng">
              <a:solidFill>
                <a:schemeClr val="dk2"/>
              </a:solidFill>
            </a:endParaRPr>
          </a:p>
        </p:txBody>
      </p:sp>
      <p:pic>
        <p:nvPicPr>
          <p:cNvPr id="232" name="Google Shape;232;p29"/>
          <p:cNvPicPr preferRelativeResize="0"/>
          <p:nvPr/>
        </p:nvPicPr>
        <p:blipFill>
          <a:blip r:embed="rId4">
            <a:alphaModFix/>
          </a:blip>
          <a:stretch>
            <a:fillRect/>
          </a:stretch>
        </p:blipFill>
        <p:spPr>
          <a:xfrm>
            <a:off x="0" y="477150"/>
            <a:ext cx="4692000" cy="4942050"/>
          </a:xfrm>
          <a:prstGeom prst="rect">
            <a:avLst/>
          </a:prstGeom>
          <a:noFill/>
          <a:ln>
            <a:noFill/>
          </a:ln>
        </p:spPr>
      </p:pic>
      <p:sp>
        <p:nvSpPr>
          <p:cNvPr id="233" name="Google Shape;233;p29"/>
          <p:cNvSpPr txBox="1"/>
          <p:nvPr/>
        </p:nvSpPr>
        <p:spPr>
          <a:xfrm>
            <a:off x="4692000" y="477150"/>
            <a:ext cx="4525500" cy="4896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Let us know about Tenure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 sz="1700" u="sng">
                <a:solidFill>
                  <a:schemeClr val="dk1"/>
                </a:solidFill>
              </a:rPr>
              <a:t>Tenure </a:t>
            </a:r>
            <a:r>
              <a:rPr lang="en" sz="1700">
                <a:solidFill>
                  <a:schemeClr val="dk1"/>
                </a:solidFill>
              </a:rPr>
              <a:t>: It refers to the Customer who stayed with the company for a long time.It indicates the customer </a:t>
            </a:r>
            <a:r>
              <a:rPr lang="en" sz="1700">
                <a:solidFill>
                  <a:schemeClr val="dk1"/>
                </a:solidFill>
              </a:rPr>
              <a:t>loyalty</a:t>
            </a:r>
            <a:r>
              <a:rPr lang="en" sz="1700">
                <a:solidFill>
                  <a:schemeClr val="dk1"/>
                </a:solidFill>
              </a:rPr>
              <a:t> and satisfaction of service provided by the service provider.</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Initial Tenure: The histogram shows that there were a high number of customers who joined in telecom industry initially (around 1200 customers).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Fluctuations: The number of customers fluctuates over time, with some months having more customers than others.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Decrease over Time: The histogram shows a trend of the number of customers decreasing over time (from a high of 1200 to around 800 customers).</a:t>
            </a:r>
            <a:endParaRPr sz="1700">
              <a:solidFill>
                <a:schemeClr val="dk1"/>
              </a:solidFill>
            </a:endParaRPr>
          </a:p>
          <a:p>
            <a:pPr indent="0" lvl="0" marL="457200" rtl="0" algn="l">
              <a:spcBef>
                <a:spcPts val="0"/>
              </a:spcBef>
              <a:spcAft>
                <a:spcPts val="0"/>
              </a:spcAft>
              <a:buNone/>
            </a:pPr>
            <a:r>
              <a:rPr lang="en" sz="1700">
                <a:solidFill>
                  <a:schemeClr val="dk1"/>
                </a:solidFill>
              </a:rPr>
              <a:t> </a:t>
            </a:r>
            <a:endParaRPr sz="17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39" name="Google Shape;239;p30"/>
          <p:cNvPicPr preferRelativeResize="0"/>
          <p:nvPr/>
        </p:nvPicPr>
        <p:blipFill>
          <a:blip r:embed="rId3">
            <a:alphaModFix/>
          </a:blip>
          <a:stretch>
            <a:fillRect/>
          </a:stretch>
        </p:blipFill>
        <p:spPr>
          <a:xfrm>
            <a:off x="-118523" y="11"/>
            <a:ext cx="9262524" cy="5210170"/>
          </a:xfrm>
          <a:prstGeom prst="rect">
            <a:avLst/>
          </a:prstGeom>
          <a:noFill/>
          <a:ln>
            <a:noFill/>
          </a:ln>
        </p:spPr>
      </p:pic>
      <p:sp>
        <p:nvSpPr>
          <p:cNvPr id="240" name="Google Shape;240;p30"/>
          <p:cNvSpPr txBox="1"/>
          <p:nvPr/>
        </p:nvSpPr>
        <p:spPr>
          <a:xfrm>
            <a:off x="-70175" y="3499175"/>
            <a:ext cx="3925200" cy="1644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Monthly charges vary significantly,with customers distributed across low to high </a:t>
            </a:r>
            <a:r>
              <a:rPr lang="en" sz="1800">
                <a:solidFill>
                  <a:schemeClr val="lt1"/>
                </a:solidFill>
              </a:rPr>
              <a:t>monthly</a:t>
            </a:r>
            <a:r>
              <a:rPr lang="en" sz="1800">
                <a:solidFill>
                  <a:schemeClr val="lt1"/>
                </a:solidFill>
              </a:rPr>
              <a:t> payment plans</a:t>
            </a:r>
            <a:endParaRPr sz="1800">
              <a:solidFill>
                <a:schemeClr val="lt1"/>
              </a:solidFill>
            </a:endParaRPr>
          </a:p>
        </p:txBody>
      </p:sp>
      <p:pic>
        <p:nvPicPr>
          <p:cNvPr id="241" name="Google Shape;241;p30"/>
          <p:cNvPicPr preferRelativeResize="0"/>
          <p:nvPr/>
        </p:nvPicPr>
        <p:blipFill>
          <a:blip r:embed="rId4">
            <a:alphaModFix/>
          </a:blip>
          <a:stretch>
            <a:fillRect/>
          </a:stretch>
        </p:blipFill>
        <p:spPr>
          <a:xfrm>
            <a:off x="311697" y="378000"/>
            <a:ext cx="2825275" cy="2835450"/>
          </a:xfrm>
          <a:prstGeom prst="rect">
            <a:avLst/>
          </a:prstGeom>
          <a:noFill/>
          <a:ln>
            <a:noFill/>
          </a:ln>
        </p:spPr>
      </p:pic>
      <p:pic>
        <p:nvPicPr>
          <p:cNvPr id="242" name="Google Shape;242;p30"/>
          <p:cNvPicPr preferRelativeResize="0"/>
          <p:nvPr/>
        </p:nvPicPr>
        <p:blipFill>
          <a:blip r:embed="rId5">
            <a:alphaModFix/>
          </a:blip>
          <a:stretch>
            <a:fillRect/>
          </a:stretch>
        </p:blipFill>
        <p:spPr>
          <a:xfrm>
            <a:off x="4707350" y="341400"/>
            <a:ext cx="2961524" cy="2908650"/>
          </a:xfrm>
          <a:prstGeom prst="rect">
            <a:avLst/>
          </a:prstGeom>
          <a:noFill/>
          <a:ln>
            <a:noFill/>
          </a:ln>
        </p:spPr>
      </p:pic>
      <p:sp>
        <p:nvSpPr>
          <p:cNvPr id="243" name="Google Shape;243;p30"/>
          <p:cNvSpPr txBox="1"/>
          <p:nvPr/>
        </p:nvSpPr>
        <p:spPr>
          <a:xfrm>
            <a:off x="4074400" y="3499175"/>
            <a:ext cx="51348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For Total Charges the histogram right-skewed, showing that large number of customers have lower total charges with respect to frequency</a:t>
            </a:r>
            <a:endParaRPr sz="1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49" name="Google Shape;249;p31"/>
          <p:cNvPicPr preferRelativeResize="0"/>
          <p:nvPr/>
        </p:nvPicPr>
        <p:blipFill>
          <a:blip r:embed="rId3">
            <a:alphaModFix/>
          </a:blip>
          <a:stretch>
            <a:fillRect/>
          </a:stretch>
        </p:blipFill>
        <p:spPr>
          <a:xfrm>
            <a:off x="0" y="0"/>
            <a:ext cx="9144000" cy="5210174"/>
          </a:xfrm>
          <a:prstGeom prst="rect">
            <a:avLst/>
          </a:prstGeom>
          <a:noFill/>
          <a:ln>
            <a:noFill/>
          </a:ln>
        </p:spPr>
      </p:pic>
      <p:sp>
        <p:nvSpPr>
          <p:cNvPr id="250" name="Google Shape;250;p31"/>
          <p:cNvSpPr txBox="1"/>
          <p:nvPr/>
        </p:nvSpPr>
        <p:spPr>
          <a:xfrm>
            <a:off x="0" y="13"/>
            <a:ext cx="9630300" cy="49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1"/>
                </a:solidFill>
              </a:rPr>
              <a:t>Data Analysis :</a:t>
            </a:r>
            <a:endParaRPr b="1" sz="1800" u="sng">
              <a:solidFill>
                <a:schemeClr val="dk1"/>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u="sng">
              <a:solidFill>
                <a:schemeClr val="dk1"/>
              </a:solidFill>
            </a:endParaRPr>
          </a:p>
          <a:p>
            <a:pPr indent="0" lvl="0" marL="0" rtl="0" algn="l">
              <a:spcBef>
                <a:spcPts val="0"/>
              </a:spcBef>
              <a:spcAft>
                <a:spcPts val="0"/>
              </a:spcAft>
              <a:buNone/>
            </a:pPr>
            <a:r>
              <a:rPr lang="en" sz="1600" u="sng">
                <a:solidFill>
                  <a:schemeClr val="dk1"/>
                </a:solidFill>
              </a:rPr>
              <a:t>Churn</a:t>
            </a:r>
            <a:r>
              <a:rPr lang="en" sz="1800" u="sng">
                <a:solidFill>
                  <a:schemeClr val="dk1"/>
                </a:solidFill>
              </a:rPr>
              <a:t> :</a:t>
            </a:r>
            <a:r>
              <a:rPr lang="en" sz="1800">
                <a:solidFill>
                  <a:schemeClr val="dk2"/>
                </a:solidFill>
              </a:rPr>
              <a:t> </a:t>
            </a:r>
            <a:r>
              <a:rPr lang="en" sz="1300">
                <a:solidFill>
                  <a:schemeClr val="dk1"/>
                </a:solidFill>
              </a:rPr>
              <a:t>It </a:t>
            </a:r>
            <a:r>
              <a:rPr lang="en" sz="1300">
                <a:solidFill>
                  <a:schemeClr val="dk1"/>
                </a:solidFill>
                <a:highlight>
                  <a:srgbClr val="FFFFFF"/>
                </a:highlight>
                <a:latin typeface="Roboto"/>
                <a:ea typeface="Roboto"/>
                <a:cs typeface="Roboto"/>
                <a:sym typeface="Roboto"/>
              </a:rPr>
              <a:t>refers to the rate at which customers stop using a service or switch from one service provider to another</a:t>
            </a:r>
            <a:r>
              <a:rPr lang="en">
                <a:solidFill>
                  <a:schemeClr val="dk1"/>
                </a:solidFill>
                <a:highlight>
                  <a:srgbClr val="FFFFFF"/>
                </a:highlight>
                <a:latin typeface="Roboto"/>
                <a:ea typeface="Roboto"/>
                <a:cs typeface="Roboto"/>
                <a:sym typeface="Roboto"/>
              </a:rPr>
              <a:t>.</a:t>
            </a:r>
            <a:endParaRPr>
              <a:solidFill>
                <a:schemeClr val="dk1"/>
              </a:solidFill>
            </a:endParaRPr>
          </a:p>
        </p:txBody>
      </p:sp>
      <p:pic>
        <p:nvPicPr>
          <p:cNvPr id="251" name="Google Shape;251;p31"/>
          <p:cNvPicPr preferRelativeResize="0"/>
          <p:nvPr/>
        </p:nvPicPr>
        <p:blipFill>
          <a:blip r:embed="rId4">
            <a:alphaModFix/>
          </a:blip>
          <a:stretch>
            <a:fillRect/>
          </a:stretch>
        </p:blipFill>
        <p:spPr>
          <a:xfrm>
            <a:off x="86288" y="1236438"/>
            <a:ext cx="4544925" cy="2485225"/>
          </a:xfrm>
          <a:prstGeom prst="rect">
            <a:avLst/>
          </a:prstGeom>
          <a:noFill/>
          <a:ln>
            <a:noFill/>
          </a:ln>
        </p:spPr>
      </p:pic>
      <p:pic>
        <p:nvPicPr>
          <p:cNvPr id="252" name="Google Shape;252;p31"/>
          <p:cNvPicPr preferRelativeResize="0"/>
          <p:nvPr/>
        </p:nvPicPr>
        <p:blipFill>
          <a:blip r:embed="rId5">
            <a:alphaModFix/>
          </a:blip>
          <a:stretch>
            <a:fillRect/>
          </a:stretch>
        </p:blipFill>
        <p:spPr>
          <a:xfrm>
            <a:off x="5028200" y="1236450"/>
            <a:ext cx="4007901" cy="2184000"/>
          </a:xfrm>
          <a:prstGeom prst="rect">
            <a:avLst/>
          </a:prstGeom>
          <a:noFill/>
          <a:ln>
            <a:noFill/>
          </a:ln>
        </p:spPr>
      </p:pic>
      <p:sp>
        <p:nvSpPr>
          <p:cNvPr id="253" name="Google Shape;253;p31"/>
          <p:cNvSpPr txBox="1"/>
          <p:nvPr/>
        </p:nvSpPr>
        <p:spPr>
          <a:xfrm>
            <a:off x="320850" y="3348800"/>
            <a:ext cx="4075800" cy="12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54" name="Google Shape;254;p31"/>
          <p:cNvSpPr txBox="1"/>
          <p:nvPr/>
        </p:nvSpPr>
        <p:spPr>
          <a:xfrm>
            <a:off x="210450" y="3721675"/>
            <a:ext cx="4075800" cy="1837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As per the data, there are 3555 males, out of which 930 males had churned</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Similarly, total count of females 3488, out of which 939 are </a:t>
            </a:r>
            <a:r>
              <a:rPr lang="en" sz="1500">
                <a:solidFill>
                  <a:schemeClr val="dk1"/>
                </a:solidFill>
              </a:rPr>
              <a:t>Churned</a:t>
            </a:r>
            <a:endParaRPr sz="1500">
              <a:solidFill>
                <a:schemeClr val="dk1"/>
              </a:solidFill>
            </a:endParaRPr>
          </a:p>
        </p:txBody>
      </p:sp>
      <p:sp>
        <p:nvSpPr>
          <p:cNvPr id="255" name="Google Shape;255;p31"/>
          <p:cNvSpPr txBox="1"/>
          <p:nvPr/>
        </p:nvSpPr>
        <p:spPr>
          <a:xfrm>
            <a:off x="5028200" y="3491675"/>
            <a:ext cx="4008000" cy="1601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Here 0 represents non-senior citizens</a:t>
            </a:r>
            <a:endParaRPr sz="1200">
              <a:solidFill>
                <a:schemeClr val="dk1"/>
              </a:solidFill>
            </a:endParaRPr>
          </a:p>
          <a:p>
            <a:pPr indent="0" lvl="0" marL="0" rtl="0" algn="l">
              <a:spcBef>
                <a:spcPts val="0"/>
              </a:spcBef>
              <a:spcAft>
                <a:spcPts val="0"/>
              </a:spcAft>
              <a:buNone/>
            </a:pPr>
            <a:r>
              <a:rPr lang="en" sz="1200">
                <a:solidFill>
                  <a:schemeClr val="dk1"/>
                </a:solidFill>
              </a:rPr>
              <a:t>In total there are 5901 Non senior citizens  &amp; in that 1393 </a:t>
            </a:r>
            <a:r>
              <a:rPr lang="en" sz="1200">
                <a:solidFill>
                  <a:schemeClr val="dk1"/>
                </a:solidFill>
              </a:rPr>
              <a:t>people are churned</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And 1 Represents senior citizens </a:t>
            </a:r>
            <a:endParaRPr sz="1200">
              <a:solidFill>
                <a:schemeClr val="dk1"/>
              </a:solidFill>
            </a:endParaRPr>
          </a:p>
          <a:p>
            <a:pPr indent="0" lvl="0" marL="0" rtl="0" algn="l">
              <a:spcBef>
                <a:spcPts val="0"/>
              </a:spcBef>
              <a:spcAft>
                <a:spcPts val="0"/>
              </a:spcAft>
              <a:buNone/>
            </a:pPr>
            <a:r>
              <a:rPr lang="en" sz="1200">
                <a:solidFill>
                  <a:schemeClr val="dk1"/>
                </a:solidFill>
              </a:rPr>
              <a:t>In total there 1142 senior citizens in that 476 people churned</a:t>
            </a:r>
            <a:endParaRPr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6" name="Google Shape;6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7" name="Google Shape;67;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8" name="Google Shape;68;p14"/>
          <p:cNvSpPr txBox="1"/>
          <p:nvPr/>
        </p:nvSpPr>
        <p:spPr>
          <a:xfrm>
            <a:off x="113550" y="1129325"/>
            <a:ext cx="4278000" cy="28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D966"/>
                </a:solidFill>
                <a:latin typeface="Times New Roman"/>
                <a:ea typeface="Times New Roman"/>
                <a:cs typeface="Times New Roman"/>
                <a:sym typeface="Times New Roman"/>
              </a:rPr>
              <a:t>INTRODUCTION :</a:t>
            </a:r>
            <a:endParaRPr b="1" sz="1500">
              <a:solidFill>
                <a:srgbClr val="FFD966"/>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rgbClr val="FFD966"/>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rgbClr val="FFFFFF"/>
                </a:solidFill>
                <a:latin typeface="Times New Roman"/>
                <a:ea typeface="Times New Roman"/>
                <a:cs typeface="Times New Roman"/>
                <a:sym typeface="Times New Roman"/>
              </a:rPr>
              <a:t>In today's increasingly competitive telecom sector, customer retention is critical for long-term business growth and profitability. Customer churn, or the phenomena in which users cancel their service with a telecom provider, is a significant concern for enterprises in this sector. Identifying and anticipating churn in advance enables telecom businesses to proactively deploy retention tactics, reducing revenue loss and retaining a loyal client base. </a:t>
            </a:r>
            <a:endParaRPr sz="1500">
              <a:solidFill>
                <a:srgbClr val="FFFFFF"/>
              </a:solidFill>
              <a:latin typeface="Times New Roman"/>
              <a:ea typeface="Times New Roman"/>
              <a:cs typeface="Times New Roman"/>
              <a:sym typeface="Times New Roman"/>
            </a:endParaRPr>
          </a:p>
        </p:txBody>
      </p:sp>
      <p:pic>
        <p:nvPicPr>
          <p:cNvPr id="69" name="Google Shape;69;p14"/>
          <p:cNvPicPr preferRelativeResize="0"/>
          <p:nvPr/>
        </p:nvPicPr>
        <p:blipFill>
          <a:blip r:embed="rId4">
            <a:alphaModFix/>
          </a:blip>
          <a:stretch>
            <a:fillRect/>
          </a:stretch>
        </p:blipFill>
        <p:spPr>
          <a:xfrm>
            <a:off x="4523350" y="936700"/>
            <a:ext cx="4620652" cy="327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61" name="Google Shape;261;p32"/>
          <p:cNvPicPr preferRelativeResize="0"/>
          <p:nvPr/>
        </p:nvPicPr>
        <p:blipFill>
          <a:blip r:embed="rId3">
            <a:alphaModFix/>
          </a:blip>
          <a:stretch>
            <a:fillRect/>
          </a:stretch>
        </p:blipFill>
        <p:spPr>
          <a:xfrm>
            <a:off x="0" y="-33338"/>
            <a:ext cx="9144000" cy="5210174"/>
          </a:xfrm>
          <a:prstGeom prst="rect">
            <a:avLst/>
          </a:prstGeom>
          <a:noFill/>
          <a:ln>
            <a:noFill/>
          </a:ln>
        </p:spPr>
      </p:pic>
      <p:pic>
        <p:nvPicPr>
          <p:cNvPr id="262" name="Google Shape;262;p32"/>
          <p:cNvPicPr preferRelativeResize="0"/>
          <p:nvPr/>
        </p:nvPicPr>
        <p:blipFill>
          <a:blip r:embed="rId4">
            <a:alphaModFix/>
          </a:blip>
          <a:stretch>
            <a:fillRect/>
          </a:stretch>
        </p:blipFill>
        <p:spPr>
          <a:xfrm>
            <a:off x="0" y="24875"/>
            <a:ext cx="3915275" cy="2181049"/>
          </a:xfrm>
          <a:prstGeom prst="rect">
            <a:avLst/>
          </a:prstGeom>
          <a:noFill/>
          <a:ln>
            <a:noFill/>
          </a:ln>
        </p:spPr>
      </p:pic>
      <p:pic>
        <p:nvPicPr>
          <p:cNvPr id="263" name="Google Shape;263;p32"/>
          <p:cNvPicPr preferRelativeResize="0"/>
          <p:nvPr/>
        </p:nvPicPr>
        <p:blipFill>
          <a:blip r:embed="rId5">
            <a:alphaModFix/>
          </a:blip>
          <a:stretch>
            <a:fillRect/>
          </a:stretch>
        </p:blipFill>
        <p:spPr>
          <a:xfrm>
            <a:off x="4005525" y="90249"/>
            <a:ext cx="3669624" cy="1893325"/>
          </a:xfrm>
          <a:prstGeom prst="rect">
            <a:avLst/>
          </a:prstGeom>
          <a:noFill/>
          <a:ln>
            <a:noFill/>
          </a:ln>
        </p:spPr>
      </p:pic>
      <p:sp>
        <p:nvSpPr>
          <p:cNvPr id="264" name="Google Shape;264;p32"/>
          <p:cNvSpPr txBox="1"/>
          <p:nvPr/>
        </p:nvSpPr>
        <p:spPr>
          <a:xfrm>
            <a:off x="204750" y="2412400"/>
            <a:ext cx="3800700" cy="24234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dk2"/>
              </a:buClr>
              <a:buSzPts val="1500"/>
              <a:buChar char="●"/>
            </a:pPr>
            <a:r>
              <a:rPr lang="en" sz="1500">
                <a:solidFill>
                  <a:schemeClr val="dk2"/>
                </a:solidFill>
              </a:rPr>
              <a:t>Count of total partner are 3402</a:t>
            </a:r>
            <a:br>
              <a:rPr lang="en" sz="1500">
                <a:solidFill>
                  <a:schemeClr val="dk2"/>
                </a:solidFill>
              </a:rPr>
            </a:br>
            <a:r>
              <a:rPr lang="en" sz="1500">
                <a:solidFill>
                  <a:schemeClr val="dk2"/>
                </a:solidFill>
              </a:rPr>
              <a:t> </a:t>
            </a:r>
            <a:br>
              <a:rPr lang="en" sz="1500">
                <a:solidFill>
                  <a:schemeClr val="dk2"/>
                </a:solidFill>
              </a:rPr>
            </a:br>
            <a:r>
              <a:rPr lang="en" sz="1500">
                <a:solidFill>
                  <a:schemeClr val="dk2"/>
                </a:solidFill>
              </a:rPr>
              <a:t>In that Count of </a:t>
            </a:r>
            <a:r>
              <a:rPr lang="en" sz="1500">
                <a:solidFill>
                  <a:schemeClr val="dk2"/>
                </a:solidFill>
              </a:rPr>
              <a:t>active </a:t>
            </a:r>
            <a:r>
              <a:rPr lang="en" sz="1500">
                <a:solidFill>
                  <a:schemeClr val="dk2"/>
                </a:solidFill>
              </a:rPr>
              <a:t>partners 2733 and 669 </a:t>
            </a:r>
            <a:r>
              <a:rPr lang="en" sz="1500">
                <a:solidFill>
                  <a:schemeClr val="dk2"/>
                </a:solidFill>
              </a:rPr>
              <a:t>are churned </a:t>
            </a:r>
            <a:br>
              <a:rPr lang="en" sz="1500">
                <a:solidFill>
                  <a:schemeClr val="dk2"/>
                </a:solidFill>
              </a:rPr>
            </a:br>
            <a:endParaRPr sz="1500">
              <a:solidFill>
                <a:schemeClr val="dk2"/>
              </a:solidFill>
            </a:endParaRPr>
          </a:p>
          <a:p>
            <a:pPr indent="-323850" lvl="0" marL="457200" rtl="0" algn="just">
              <a:spcBef>
                <a:spcPts val="0"/>
              </a:spcBef>
              <a:spcAft>
                <a:spcPts val="0"/>
              </a:spcAft>
              <a:buClr>
                <a:schemeClr val="dk2"/>
              </a:buClr>
              <a:buSzPts val="1500"/>
              <a:buChar char="●"/>
            </a:pPr>
            <a:r>
              <a:rPr lang="en" sz="1500">
                <a:solidFill>
                  <a:schemeClr val="dk2"/>
                </a:solidFill>
              </a:rPr>
              <a:t>Count of total non-partner are 3641</a:t>
            </a:r>
            <a:br>
              <a:rPr lang="en" sz="1500">
                <a:solidFill>
                  <a:schemeClr val="dk2"/>
                </a:solidFill>
              </a:rPr>
            </a:br>
            <a:endParaRPr sz="1500">
              <a:solidFill>
                <a:schemeClr val="dk2"/>
              </a:solidFill>
            </a:endParaRPr>
          </a:p>
          <a:p>
            <a:pPr indent="0" lvl="0" marL="457200" rtl="0" algn="just">
              <a:spcBef>
                <a:spcPts val="0"/>
              </a:spcBef>
              <a:spcAft>
                <a:spcPts val="0"/>
              </a:spcAft>
              <a:buNone/>
            </a:pPr>
            <a:r>
              <a:rPr lang="en" sz="1500">
                <a:solidFill>
                  <a:schemeClr val="dk2"/>
                </a:solidFill>
              </a:rPr>
              <a:t>Count of active-non partners are </a:t>
            </a:r>
            <a:r>
              <a:rPr lang="en" sz="1600">
                <a:solidFill>
                  <a:schemeClr val="dk2"/>
                </a:solidFill>
              </a:rPr>
              <a:t>2441 and 1200 are churned</a:t>
            </a:r>
            <a:endParaRPr sz="1600">
              <a:solidFill>
                <a:schemeClr val="dk2"/>
              </a:solidFill>
            </a:endParaRPr>
          </a:p>
        </p:txBody>
      </p:sp>
      <p:sp>
        <p:nvSpPr>
          <p:cNvPr id="265" name="Google Shape;265;p32"/>
          <p:cNvSpPr txBox="1"/>
          <p:nvPr/>
        </p:nvSpPr>
        <p:spPr>
          <a:xfrm>
            <a:off x="4362175" y="2374350"/>
            <a:ext cx="4182600" cy="242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Here Total Count of Non-Dependents are 4933.</a:t>
            </a:r>
            <a:br>
              <a:rPr lang="en">
                <a:solidFill>
                  <a:schemeClr val="dk2"/>
                </a:solidFill>
              </a:rPr>
            </a:br>
            <a:br>
              <a:rPr lang="en">
                <a:solidFill>
                  <a:schemeClr val="dk2"/>
                </a:solidFill>
              </a:rPr>
            </a:br>
            <a:r>
              <a:rPr lang="en">
                <a:solidFill>
                  <a:schemeClr val="dk2"/>
                </a:solidFill>
              </a:rPr>
              <a:t>in that are 3390 active Non-Dependents . Out of that 1543 are churned.</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Here Total Count of Dependents are 2110,</a:t>
            </a:r>
            <a:br>
              <a:rPr lang="en">
                <a:solidFill>
                  <a:schemeClr val="dk2"/>
                </a:solidFill>
              </a:rPr>
            </a:br>
            <a:br>
              <a:rPr lang="en">
                <a:solidFill>
                  <a:schemeClr val="dk2"/>
                </a:solidFill>
              </a:rPr>
            </a:br>
            <a:r>
              <a:rPr lang="en">
                <a:solidFill>
                  <a:schemeClr val="dk2"/>
                </a:solidFill>
              </a:rPr>
              <a:t>in that 1784 are active </a:t>
            </a:r>
            <a:r>
              <a:rPr lang="en">
                <a:solidFill>
                  <a:schemeClr val="dk2"/>
                </a:solidFill>
              </a:rPr>
              <a:t>Dependents .</a:t>
            </a:r>
            <a:r>
              <a:rPr lang="en">
                <a:solidFill>
                  <a:schemeClr val="dk2"/>
                </a:solidFill>
              </a:rPr>
              <a:t> Out of that 326 are churned.</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1"/>
              </a:buClr>
              <a:buSzPts val="1100"/>
              <a:buFont typeface="Arial"/>
              <a:buNone/>
            </a:pPr>
            <a:r>
              <a:t/>
            </a:r>
            <a:endParaRPr sz="15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71" name="Google Shape;271;p33"/>
          <p:cNvPicPr preferRelativeResize="0"/>
          <p:nvPr/>
        </p:nvPicPr>
        <p:blipFill>
          <a:blip r:embed="rId3">
            <a:alphaModFix/>
          </a:blip>
          <a:stretch>
            <a:fillRect/>
          </a:stretch>
        </p:blipFill>
        <p:spPr>
          <a:xfrm>
            <a:off x="0" y="-33338"/>
            <a:ext cx="9144000" cy="5210174"/>
          </a:xfrm>
          <a:prstGeom prst="rect">
            <a:avLst/>
          </a:prstGeom>
          <a:noFill/>
          <a:ln>
            <a:noFill/>
          </a:ln>
        </p:spPr>
      </p:pic>
      <p:pic>
        <p:nvPicPr>
          <p:cNvPr id="272" name="Google Shape;272;p33"/>
          <p:cNvPicPr preferRelativeResize="0"/>
          <p:nvPr/>
        </p:nvPicPr>
        <p:blipFill>
          <a:blip r:embed="rId4">
            <a:alphaModFix/>
          </a:blip>
          <a:stretch>
            <a:fillRect/>
          </a:stretch>
        </p:blipFill>
        <p:spPr>
          <a:xfrm>
            <a:off x="92075" y="265337"/>
            <a:ext cx="3807300" cy="2107599"/>
          </a:xfrm>
          <a:prstGeom prst="rect">
            <a:avLst/>
          </a:prstGeom>
          <a:noFill/>
          <a:ln>
            <a:noFill/>
          </a:ln>
        </p:spPr>
      </p:pic>
      <p:pic>
        <p:nvPicPr>
          <p:cNvPr id="273" name="Google Shape;273;p33"/>
          <p:cNvPicPr preferRelativeResize="0"/>
          <p:nvPr/>
        </p:nvPicPr>
        <p:blipFill>
          <a:blip r:embed="rId5">
            <a:alphaModFix/>
          </a:blip>
          <a:stretch>
            <a:fillRect/>
          </a:stretch>
        </p:blipFill>
        <p:spPr>
          <a:xfrm>
            <a:off x="3899375" y="265325"/>
            <a:ext cx="3753825" cy="2222175"/>
          </a:xfrm>
          <a:prstGeom prst="rect">
            <a:avLst/>
          </a:prstGeom>
          <a:noFill/>
          <a:ln>
            <a:noFill/>
          </a:ln>
        </p:spPr>
      </p:pic>
      <p:sp>
        <p:nvSpPr>
          <p:cNvPr id="274" name="Google Shape;274;p33"/>
          <p:cNvSpPr txBox="1"/>
          <p:nvPr/>
        </p:nvSpPr>
        <p:spPr>
          <a:xfrm>
            <a:off x="331300" y="2650425"/>
            <a:ext cx="3665100" cy="24090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chemeClr val="dk2"/>
              </a:buClr>
              <a:buSzPts val="1200"/>
              <a:buChar char="●"/>
            </a:pPr>
            <a:r>
              <a:rPr lang="en" sz="1200">
                <a:solidFill>
                  <a:schemeClr val="dk2"/>
                </a:solidFill>
              </a:rPr>
              <a:t>For Non Phone services,total </a:t>
            </a:r>
            <a:r>
              <a:rPr lang="en" sz="1200">
                <a:solidFill>
                  <a:schemeClr val="dk2"/>
                </a:solidFill>
              </a:rPr>
              <a:t>Count is 682</a:t>
            </a:r>
            <a:br>
              <a:rPr lang="en" sz="1200">
                <a:solidFill>
                  <a:schemeClr val="dk2"/>
                </a:solidFill>
              </a:rPr>
            </a:br>
            <a:r>
              <a:rPr lang="en" sz="1200">
                <a:solidFill>
                  <a:schemeClr val="dk2"/>
                </a:solidFill>
              </a:rPr>
              <a:t> </a:t>
            </a:r>
            <a:br>
              <a:rPr lang="en" sz="1200">
                <a:solidFill>
                  <a:schemeClr val="dk2"/>
                </a:solidFill>
              </a:rPr>
            </a:br>
            <a:r>
              <a:rPr lang="en" sz="1200">
                <a:solidFill>
                  <a:schemeClr val="dk2"/>
                </a:solidFill>
              </a:rPr>
              <a:t>In that Count of active Non Phone services 512 and 170 are churned </a:t>
            </a:r>
            <a:br>
              <a:rPr lang="en" sz="1200">
                <a:solidFill>
                  <a:schemeClr val="dk2"/>
                </a:solidFill>
              </a:rPr>
            </a:br>
            <a:endParaRPr sz="1200">
              <a:solidFill>
                <a:schemeClr val="dk2"/>
              </a:solidFill>
            </a:endParaRPr>
          </a:p>
          <a:p>
            <a:pPr indent="-311150" lvl="0" marL="457200" rtl="0" algn="just">
              <a:spcBef>
                <a:spcPts val="0"/>
              </a:spcBef>
              <a:spcAft>
                <a:spcPts val="0"/>
              </a:spcAft>
              <a:buClr>
                <a:schemeClr val="dk2"/>
              </a:buClr>
              <a:buSzPts val="1300"/>
              <a:buChar char="●"/>
            </a:pPr>
            <a:r>
              <a:rPr lang="en" sz="1200">
                <a:solidFill>
                  <a:schemeClr val="dk2"/>
                </a:solidFill>
              </a:rPr>
              <a:t>For Phone services total Count is 6361</a:t>
            </a:r>
            <a:endParaRPr sz="1200">
              <a:solidFill>
                <a:schemeClr val="dk2"/>
              </a:solidFill>
            </a:endParaRPr>
          </a:p>
          <a:p>
            <a:pPr indent="0" lvl="0" marL="457200" rtl="0" algn="just">
              <a:spcBef>
                <a:spcPts val="0"/>
              </a:spcBef>
              <a:spcAft>
                <a:spcPts val="0"/>
              </a:spcAft>
              <a:buNone/>
            </a:pPr>
            <a:br>
              <a:rPr lang="en" sz="1200">
                <a:solidFill>
                  <a:schemeClr val="dk2"/>
                </a:solidFill>
              </a:rPr>
            </a:br>
            <a:r>
              <a:rPr lang="en" sz="1200">
                <a:solidFill>
                  <a:schemeClr val="dk2"/>
                </a:solidFill>
              </a:rPr>
              <a:t>In that Count of active Phone services  are </a:t>
            </a:r>
            <a:r>
              <a:rPr lang="en" sz="1100">
                <a:solidFill>
                  <a:schemeClr val="dk2"/>
                </a:solidFill>
              </a:rPr>
              <a:t>4662</a:t>
            </a:r>
            <a:r>
              <a:rPr lang="en" sz="1200">
                <a:solidFill>
                  <a:schemeClr val="dk2"/>
                </a:solidFill>
              </a:rPr>
              <a:t> and 1699 are churned</a:t>
            </a:r>
            <a:endParaRPr sz="1300">
              <a:solidFill>
                <a:schemeClr val="dk2"/>
              </a:solidFill>
            </a:endParaRPr>
          </a:p>
        </p:txBody>
      </p:sp>
      <p:sp>
        <p:nvSpPr>
          <p:cNvPr id="275" name="Google Shape;275;p33"/>
          <p:cNvSpPr txBox="1"/>
          <p:nvPr/>
        </p:nvSpPr>
        <p:spPr>
          <a:xfrm>
            <a:off x="4210325" y="2636625"/>
            <a:ext cx="4044600" cy="26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For no phone services ,its total count is </a:t>
            </a:r>
            <a:r>
              <a:rPr lang="en" sz="1200">
                <a:solidFill>
                  <a:schemeClr val="dk2"/>
                </a:solidFill>
              </a:rPr>
              <a:t>682</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In that 512 active and 170 are churned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en" sz="1200">
                <a:solidFill>
                  <a:schemeClr val="dk2"/>
                </a:solidFill>
              </a:rPr>
              <a:t>For singleline(i.e No) services ,total count is 3390</a:t>
            </a:r>
            <a:endParaRPr sz="10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en" sz="1200">
                <a:solidFill>
                  <a:schemeClr val="dk2"/>
                </a:solidFill>
              </a:rPr>
              <a:t>In that 2541 singleline are active and out of that 849 are churned </a:t>
            </a:r>
            <a:endParaRPr sz="12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en" sz="1200">
                <a:solidFill>
                  <a:schemeClr val="dk2"/>
                </a:solidFill>
              </a:rPr>
              <a:t>For  multiple line services (i.e Yes),2791 is the total count</a:t>
            </a:r>
            <a:endParaRPr sz="1200">
              <a:solidFill>
                <a:schemeClr val="dk2"/>
              </a:solidFill>
            </a:endParaRPr>
          </a:p>
          <a:p>
            <a:pPr indent="0" lvl="0" marL="0" rtl="0" algn="l">
              <a:spcBef>
                <a:spcPts val="0"/>
              </a:spcBef>
              <a:spcAft>
                <a:spcPts val="0"/>
              </a:spcAft>
              <a:buNone/>
            </a:pPr>
            <a:r>
              <a:rPr lang="en" sz="1200">
                <a:solidFill>
                  <a:schemeClr val="dk2"/>
                </a:solidFill>
              </a:rPr>
              <a:t>In that Active multiple lines are 1941 and 850 are churned </a:t>
            </a:r>
            <a:endParaRPr sz="12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81" name="Google Shape;281;p34"/>
          <p:cNvPicPr preferRelativeResize="0"/>
          <p:nvPr/>
        </p:nvPicPr>
        <p:blipFill>
          <a:blip r:embed="rId3">
            <a:alphaModFix/>
          </a:blip>
          <a:stretch>
            <a:fillRect/>
          </a:stretch>
        </p:blipFill>
        <p:spPr>
          <a:xfrm>
            <a:off x="0" y="0"/>
            <a:ext cx="9144000" cy="5210174"/>
          </a:xfrm>
          <a:prstGeom prst="rect">
            <a:avLst/>
          </a:prstGeom>
          <a:noFill/>
          <a:ln>
            <a:noFill/>
          </a:ln>
        </p:spPr>
      </p:pic>
      <p:sp>
        <p:nvSpPr>
          <p:cNvPr id="282" name="Google Shape;282;p34"/>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83" name="Google Shape;283;p34"/>
          <p:cNvPicPr preferRelativeResize="0"/>
          <p:nvPr/>
        </p:nvPicPr>
        <p:blipFill>
          <a:blip r:embed="rId4">
            <a:alphaModFix/>
          </a:blip>
          <a:stretch>
            <a:fillRect/>
          </a:stretch>
        </p:blipFill>
        <p:spPr>
          <a:xfrm>
            <a:off x="323613" y="161448"/>
            <a:ext cx="3969225" cy="2224825"/>
          </a:xfrm>
          <a:prstGeom prst="rect">
            <a:avLst/>
          </a:prstGeom>
          <a:noFill/>
          <a:ln>
            <a:noFill/>
          </a:ln>
        </p:spPr>
      </p:pic>
      <p:pic>
        <p:nvPicPr>
          <p:cNvPr id="284" name="Google Shape;284;p34"/>
          <p:cNvPicPr preferRelativeResize="0"/>
          <p:nvPr/>
        </p:nvPicPr>
        <p:blipFill>
          <a:blip r:embed="rId5">
            <a:alphaModFix/>
          </a:blip>
          <a:stretch>
            <a:fillRect/>
          </a:stretch>
        </p:blipFill>
        <p:spPr>
          <a:xfrm>
            <a:off x="4270500" y="304800"/>
            <a:ext cx="3356922" cy="2081475"/>
          </a:xfrm>
          <a:prstGeom prst="rect">
            <a:avLst/>
          </a:prstGeom>
          <a:noFill/>
          <a:ln>
            <a:noFill/>
          </a:ln>
        </p:spPr>
      </p:pic>
      <p:sp>
        <p:nvSpPr>
          <p:cNvPr id="285" name="Google Shape;285;p34"/>
          <p:cNvSpPr txBox="1"/>
          <p:nvPr/>
        </p:nvSpPr>
        <p:spPr>
          <a:xfrm>
            <a:off x="536575" y="2552700"/>
            <a:ext cx="3543300" cy="24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In this, DSL Total  Count  is  2421,ACTIVE 1962,out of this 459 </a:t>
            </a:r>
            <a:r>
              <a:rPr lang="en" sz="1300">
                <a:solidFill>
                  <a:schemeClr val="dk2"/>
                </a:solidFill>
              </a:rPr>
              <a:t>are Churned</a:t>
            </a:r>
            <a:r>
              <a:rPr lang="en" sz="1300">
                <a:solidFill>
                  <a:schemeClr val="dk2"/>
                </a:solidFill>
              </a:rPr>
              <a:t> </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For Fiber optic,T</a:t>
            </a:r>
            <a:r>
              <a:rPr lang="en" sz="1300">
                <a:solidFill>
                  <a:schemeClr val="dk2"/>
                </a:solidFill>
              </a:rPr>
              <a:t>c </a:t>
            </a:r>
            <a:r>
              <a:rPr lang="en" sz="1300">
                <a:solidFill>
                  <a:schemeClr val="dk2"/>
                </a:solidFill>
              </a:rPr>
              <a:t>3096 active 1799 and 1297 are churned </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For No internet serviceTc 1526 active   1413 &amp;113 are churned </a:t>
            </a:r>
            <a:endParaRPr sz="1300">
              <a:solidFill>
                <a:schemeClr val="dk2"/>
              </a:solidFill>
            </a:endParaRPr>
          </a:p>
        </p:txBody>
      </p:sp>
      <p:sp>
        <p:nvSpPr>
          <p:cNvPr id="286" name="Google Shape;286;p34"/>
          <p:cNvSpPr txBox="1"/>
          <p:nvPr/>
        </p:nvSpPr>
        <p:spPr>
          <a:xfrm>
            <a:off x="4424963" y="2503850"/>
            <a:ext cx="3048000" cy="22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In this,NO online security total count 3498 Active </a:t>
            </a:r>
            <a:r>
              <a:rPr lang="en" sz="1200">
                <a:solidFill>
                  <a:schemeClr val="dk2"/>
                </a:solidFill>
              </a:rPr>
              <a:t>2037</a:t>
            </a:r>
            <a:r>
              <a:rPr lang="en" sz="1200">
                <a:solidFill>
                  <a:schemeClr val="dk2"/>
                </a:solidFill>
              </a:rPr>
              <a:t> and 1461 are churned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For Yes  totalcount is  2019,1724 are active and 295 are churned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For No </a:t>
            </a:r>
            <a:r>
              <a:rPr lang="en" sz="1200">
                <a:solidFill>
                  <a:schemeClr val="dk2"/>
                </a:solidFill>
              </a:rPr>
              <a:t>internet</a:t>
            </a:r>
            <a:r>
              <a:rPr lang="en" sz="1200">
                <a:solidFill>
                  <a:schemeClr val="dk2"/>
                </a:solidFill>
              </a:rPr>
              <a:t> service total count is 1526 and active 1413 and 113 are churned </a:t>
            </a:r>
            <a:endParaRPr sz="12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92" name="Google Shape;292;p35"/>
          <p:cNvPicPr preferRelativeResize="0"/>
          <p:nvPr/>
        </p:nvPicPr>
        <p:blipFill>
          <a:blip r:embed="rId3">
            <a:alphaModFix/>
          </a:blip>
          <a:stretch>
            <a:fillRect/>
          </a:stretch>
        </p:blipFill>
        <p:spPr>
          <a:xfrm>
            <a:off x="0" y="0"/>
            <a:ext cx="9144000" cy="5210174"/>
          </a:xfrm>
          <a:prstGeom prst="rect">
            <a:avLst/>
          </a:prstGeom>
          <a:noFill/>
          <a:ln>
            <a:noFill/>
          </a:ln>
        </p:spPr>
      </p:pic>
      <p:sp>
        <p:nvSpPr>
          <p:cNvPr id="293" name="Google Shape;293;p35"/>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94" name="Google Shape;294;p35"/>
          <p:cNvPicPr preferRelativeResize="0"/>
          <p:nvPr/>
        </p:nvPicPr>
        <p:blipFill>
          <a:blip r:embed="rId4">
            <a:alphaModFix/>
          </a:blip>
          <a:stretch>
            <a:fillRect/>
          </a:stretch>
        </p:blipFill>
        <p:spPr>
          <a:xfrm>
            <a:off x="140250" y="114621"/>
            <a:ext cx="3706125" cy="2407762"/>
          </a:xfrm>
          <a:prstGeom prst="rect">
            <a:avLst/>
          </a:prstGeom>
          <a:noFill/>
          <a:ln>
            <a:noFill/>
          </a:ln>
        </p:spPr>
      </p:pic>
      <p:pic>
        <p:nvPicPr>
          <p:cNvPr id="295" name="Google Shape;295;p35"/>
          <p:cNvPicPr preferRelativeResize="0"/>
          <p:nvPr/>
        </p:nvPicPr>
        <p:blipFill>
          <a:blip r:embed="rId5">
            <a:alphaModFix/>
          </a:blip>
          <a:stretch>
            <a:fillRect/>
          </a:stretch>
        </p:blipFill>
        <p:spPr>
          <a:xfrm>
            <a:off x="3798745" y="263333"/>
            <a:ext cx="3706126" cy="2110352"/>
          </a:xfrm>
          <a:prstGeom prst="rect">
            <a:avLst/>
          </a:prstGeom>
          <a:noFill/>
          <a:ln>
            <a:noFill/>
          </a:ln>
        </p:spPr>
      </p:pic>
      <p:sp>
        <p:nvSpPr>
          <p:cNvPr id="296" name="Google Shape;296;p35"/>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In payment method ,electronic check 2365 total count ,active 1294 and 1071 are churned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For mailed check </a:t>
            </a:r>
            <a:r>
              <a:rPr lang="en" sz="1200">
                <a:solidFill>
                  <a:schemeClr val="dk2"/>
                </a:solidFill>
              </a:rPr>
              <a:t>total</a:t>
            </a:r>
            <a:r>
              <a:rPr lang="en" sz="1200">
                <a:solidFill>
                  <a:schemeClr val="dk2"/>
                </a:solidFill>
              </a:rPr>
              <a:t> count 1612, active is 1304 and 308 are churned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And for bank transfer total count 1544 ,in that active 1286 and 258 are churned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Lastly for credit card </a:t>
            </a:r>
            <a:r>
              <a:rPr lang="en" sz="1200">
                <a:solidFill>
                  <a:schemeClr val="dk2"/>
                </a:solidFill>
              </a:rPr>
              <a:t>total count 1522 ,in that active is 1290 and 232 are churned </a:t>
            </a:r>
            <a:endParaRPr sz="1200">
              <a:solidFill>
                <a:schemeClr val="dk2"/>
              </a:solidFill>
            </a:endParaRPr>
          </a:p>
        </p:txBody>
      </p:sp>
      <p:sp>
        <p:nvSpPr>
          <p:cNvPr id="297" name="Google Shape;297;p35"/>
          <p:cNvSpPr txBox="1"/>
          <p:nvPr/>
        </p:nvSpPr>
        <p:spPr>
          <a:xfrm>
            <a:off x="4460875" y="2644775"/>
            <a:ext cx="40863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For having online backup total count 2429, active is 1906 and 523 are churned</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For  not having online backup (NO )total count 3088, active is 1855 and 1233 are churned</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en" sz="1200">
                <a:solidFill>
                  <a:schemeClr val="dk2"/>
                </a:solidFill>
              </a:rPr>
              <a:t>For no internet service total count 1526, active is 1413 and 113 are churned</a:t>
            </a:r>
            <a:endParaRPr sz="12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03" name="Google Shape;303;p36"/>
          <p:cNvPicPr preferRelativeResize="0"/>
          <p:nvPr/>
        </p:nvPicPr>
        <p:blipFill>
          <a:blip r:embed="rId3">
            <a:alphaModFix/>
          </a:blip>
          <a:stretch>
            <a:fillRect/>
          </a:stretch>
        </p:blipFill>
        <p:spPr>
          <a:xfrm>
            <a:off x="0" y="0"/>
            <a:ext cx="9144000" cy="5210174"/>
          </a:xfrm>
          <a:prstGeom prst="rect">
            <a:avLst/>
          </a:prstGeom>
          <a:noFill/>
          <a:ln>
            <a:noFill/>
          </a:ln>
        </p:spPr>
      </p:pic>
      <p:sp>
        <p:nvSpPr>
          <p:cNvPr id="304" name="Google Shape;304;p36"/>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05" name="Google Shape;305;p36"/>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306" name="Google Shape;306;p36"/>
          <p:cNvSpPr txBox="1"/>
          <p:nvPr/>
        </p:nvSpPr>
        <p:spPr>
          <a:xfrm>
            <a:off x="187875" y="91350"/>
            <a:ext cx="8961000" cy="48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Data Preprocessing : </a:t>
            </a:r>
            <a:br>
              <a:rPr b="1" lang="en" sz="1800">
                <a:solidFill>
                  <a:schemeClr val="dk2"/>
                </a:solidFill>
              </a:rPr>
            </a:br>
            <a:br>
              <a:rPr b="1" lang="en" sz="1800">
                <a:solidFill>
                  <a:schemeClr val="dk2"/>
                </a:solidFill>
              </a:rPr>
            </a:br>
            <a:r>
              <a:rPr b="1" lang="en" sz="1800">
                <a:solidFill>
                  <a:schemeClr val="dk2"/>
                </a:solidFill>
              </a:rPr>
              <a:t>Converting Total charges to float: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307" name="Google Shape;307;p36"/>
          <p:cNvPicPr preferRelativeResize="0"/>
          <p:nvPr/>
        </p:nvPicPr>
        <p:blipFill>
          <a:blip r:embed="rId4">
            <a:alphaModFix/>
          </a:blip>
          <a:stretch>
            <a:fillRect/>
          </a:stretch>
        </p:blipFill>
        <p:spPr>
          <a:xfrm>
            <a:off x="187875" y="1130300"/>
            <a:ext cx="8406851" cy="1114425"/>
          </a:xfrm>
          <a:prstGeom prst="rect">
            <a:avLst/>
          </a:prstGeom>
          <a:noFill/>
          <a:ln>
            <a:noFill/>
          </a:ln>
        </p:spPr>
      </p:pic>
      <p:sp>
        <p:nvSpPr>
          <p:cNvPr id="308" name="Google Shape;308;p36"/>
          <p:cNvSpPr txBox="1"/>
          <p:nvPr/>
        </p:nvSpPr>
        <p:spPr>
          <a:xfrm>
            <a:off x="187850" y="2244725"/>
            <a:ext cx="8406900" cy="26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'Total Charges' column converting object data type to float data type using the .</a:t>
            </a:r>
            <a:r>
              <a:rPr b="1" lang="en" sz="1800">
                <a:solidFill>
                  <a:schemeClr val="dk2"/>
                </a:solidFill>
              </a:rPr>
              <a:t>astype() method</a:t>
            </a:r>
            <a:r>
              <a:rPr lang="en" sz="1800">
                <a:solidFill>
                  <a:schemeClr val="dk2"/>
                </a:solidFill>
              </a:rPr>
              <a:t>. By specifying float, it explicitly converts the values to floating-point numbers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Empty strings or whitespace in '</a:t>
            </a:r>
            <a:r>
              <a:rPr lang="en" sz="1800">
                <a:solidFill>
                  <a:schemeClr val="dk2"/>
                </a:solidFill>
              </a:rPr>
              <a:t>Total Charges</a:t>
            </a:r>
            <a:r>
              <a:rPr lang="en" sz="1800">
                <a:solidFill>
                  <a:schemeClr val="dk2"/>
                </a:solidFill>
              </a:rPr>
              <a:t>' column with NaN using the .</a:t>
            </a:r>
            <a:r>
              <a:rPr b="1" lang="en" sz="1800">
                <a:solidFill>
                  <a:schemeClr val="dk2"/>
                </a:solidFill>
              </a:rPr>
              <a:t>replace() method</a:t>
            </a:r>
            <a:r>
              <a:rPr lang="en" sz="1800">
                <a:solidFill>
                  <a:schemeClr val="dk2"/>
                </a:solidFill>
              </a:rPr>
              <a:t>. This step is necessary to handle non-numeric values gracefully, ensuring they don't interfere with the conversion process.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It is required to ensuring that it contains only numerical values and converting it to float data type for further analysis or computations.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14" name="Google Shape;314;p37"/>
          <p:cNvPicPr preferRelativeResize="0"/>
          <p:nvPr/>
        </p:nvPicPr>
        <p:blipFill>
          <a:blip r:embed="rId3">
            <a:alphaModFix/>
          </a:blip>
          <a:stretch>
            <a:fillRect/>
          </a:stretch>
        </p:blipFill>
        <p:spPr>
          <a:xfrm>
            <a:off x="0" y="0"/>
            <a:ext cx="9144000" cy="5210174"/>
          </a:xfrm>
          <a:prstGeom prst="rect">
            <a:avLst/>
          </a:prstGeom>
          <a:noFill/>
          <a:ln>
            <a:noFill/>
          </a:ln>
        </p:spPr>
      </p:pic>
      <p:sp>
        <p:nvSpPr>
          <p:cNvPr id="315" name="Google Shape;315;p37"/>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16" name="Google Shape;316;p37"/>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317" name="Google Shape;317;p37"/>
          <p:cNvSpPr txBox="1"/>
          <p:nvPr/>
        </p:nvSpPr>
        <p:spPr>
          <a:xfrm>
            <a:off x="187875" y="88850"/>
            <a:ext cx="7502100" cy="48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Data Preprocessing : </a:t>
            </a:r>
            <a:br>
              <a:rPr b="1" lang="en" sz="1800">
                <a:solidFill>
                  <a:schemeClr val="dk2"/>
                </a:solidFill>
              </a:rPr>
            </a:br>
            <a:endParaRPr sz="1800">
              <a:solidFill>
                <a:schemeClr val="dk2"/>
              </a:solidFill>
            </a:endParaRPr>
          </a:p>
          <a:p>
            <a:pPr indent="0" lvl="0" marL="0" rtl="0" algn="l">
              <a:spcBef>
                <a:spcPts val="0"/>
              </a:spcBef>
              <a:spcAft>
                <a:spcPts val="0"/>
              </a:spcAft>
              <a:buNone/>
            </a:pPr>
            <a:r>
              <a:rPr lang="en" sz="1800">
                <a:solidFill>
                  <a:schemeClr val="dk2"/>
                </a:solidFill>
              </a:rPr>
              <a:t>Replace missing values in Total charges with median</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318" name="Google Shape;318;p37"/>
          <p:cNvPicPr preferRelativeResize="0"/>
          <p:nvPr/>
        </p:nvPicPr>
        <p:blipFill>
          <a:blip r:embed="rId4">
            <a:alphaModFix/>
          </a:blip>
          <a:stretch>
            <a:fillRect/>
          </a:stretch>
        </p:blipFill>
        <p:spPr>
          <a:xfrm>
            <a:off x="187875" y="1185012"/>
            <a:ext cx="8029575" cy="2706675"/>
          </a:xfrm>
          <a:prstGeom prst="rect">
            <a:avLst/>
          </a:prstGeom>
          <a:noFill/>
          <a:ln>
            <a:noFill/>
          </a:ln>
        </p:spPr>
      </p:pic>
      <p:sp>
        <p:nvSpPr>
          <p:cNvPr id="319" name="Google Shape;319;p37"/>
          <p:cNvSpPr txBox="1"/>
          <p:nvPr/>
        </p:nvSpPr>
        <p:spPr>
          <a:xfrm>
            <a:off x="386675" y="3872550"/>
            <a:ext cx="7122300" cy="9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2"/>
                </a:solidFill>
              </a:rPr>
              <a:t>Because there are 11 blank spaces in total charges </a:t>
            </a:r>
            <a:r>
              <a:rPr lang="en" sz="1700">
                <a:solidFill>
                  <a:schemeClr val="dk2"/>
                </a:solidFill>
              </a:rPr>
              <a:t>column</a:t>
            </a:r>
            <a:r>
              <a:rPr lang="en" sz="1700">
                <a:solidFill>
                  <a:schemeClr val="dk2"/>
                </a:solidFill>
              </a:rPr>
              <a:t>, So we used the median method to fill na values with using </a:t>
            </a:r>
            <a:r>
              <a:rPr b="1" lang="en" sz="1700">
                <a:solidFill>
                  <a:schemeClr val="dk2"/>
                </a:solidFill>
              </a:rPr>
              <a:t>fillna method</a:t>
            </a:r>
            <a:endParaRPr b="1" sz="1700">
              <a:solidFill>
                <a:schemeClr val="dk2"/>
              </a:solidFill>
            </a:endParaRPr>
          </a:p>
          <a:p>
            <a:pPr indent="0" lvl="0" marL="0" rtl="0" algn="l">
              <a:spcBef>
                <a:spcPts val="0"/>
              </a:spcBef>
              <a:spcAft>
                <a:spcPts val="0"/>
              </a:spcAft>
              <a:buClr>
                <a:schemeClr val="dk1"/>
              </a:buClr>
              <a:buSzPts val="1100"/>
              <a:buFont typeface="Arial"/>
              <a:buNone/>
            </a:pPr>
            <a:r>
              <a:rPr lang="en" sz="1700">
                <a:solidFill>
                  <a:schemeClr val="dk2"/>
                </a:solidFill>
              </a:rPr>
              <a:t>and we cross checking the missing values.</a:t>
            </a:r>
            <a:endParaRPr sz="17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25" name="Google Shape;325;p38"/>
          <p:cNvPicPr preferRelativeResize="0"/>
          <p:nvPr/>
        </p:nvPicPr>
        <p:blipFill>
          <a:blip r:embed="rId3">
            <a:alphaModFix/>
          </a:blip>
          <a:stretch>
            <a:fillRect/>
          </a:stretch>
        </p:blipFill>
        <p:spPr>
          <a:xfrm>
            <a:off x="0" y="0"/>
            <a:ext cx="9144000" cy="5210174"/>
          </a:xfrm>
          <a:prstGeom prst="rect">
            <a:avLst/>
          </a:prstGeom>
          <a:noFill/>
          <a:ln>
            <a:noFill/>
          </a:ln>
        </p:spPr>
      </p:pic>
      <p:sp>
        <p:nvSpPr>
          <p:cNvPr id="326" name="Google Shape;326;p38"/>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27" name="Google Shape;327;p38"/>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328" name="Google Shape;328;p38"/>
          <p:cNvSpPr txBox="1"/>
          <p:nvPr/>
        </p:nvSpPr>
        <p:spPr>
          <a:xfrm>
            <a:off x="288925" y="365825"/>
            <a:ext cx="7303500" cy="4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Label Encoding Categorical Features</a:t>
            </a:r>
            <a:r>
              <a:rPr b="1" lang="en" sz="1800">
                <a:solidFill>
                  <a:schemeClr val="dk2"/>
                </a:solidFill>
              </a:rPr>
              <a:t> </a:t>
            </a:r>
            <a:endParaRPr b="1" sz="1800">
              <a:solidFill>
                <a:schemeClr val="dk2"/>
              </a:solidFill>
            </a:endParaRPr>
          </a:p>
        </p:txBody>
      </p:sp>
      <p:pic>
        <p:nvPicPr>
          <p:cNvPr id="329" name="Google Shape;329;p38"/>
          <p:cNvPicPr preferRelativeResize="0"/>
          <p:nvPr/>
        </p:nvPicPr>
        <p:blipFill>
          <a:blip r:embed="rId4">
            <a:alphaModFix/>
          </a:blip>
          <a:stretch>
            <a:fillRect/>
          </a:stretch>
        </p:blipFill>
        <p:spPr>
          <a:xfrm>
            <a:off x="288925" y="768026"/>
            <a:ext cx="7670851" cy="3848250"/>
          </a:xfrm>
          <a:prstGeom prst="rect">
            <a:avLst/>
          </a:prstGeom>
          <a:noFill/>
          <a:ln>
            <a:noFill/>
          </a:ln>
        </p:spPr>
      </p:pic>
      <p:sp>
        <p:nvSpPr>
          <p:cNvPr id="330" name="Google Shape;330;p38"/>
          <p:cNvSpPr txBox="1"/>
          <p:nvPr/>
        </p:nvSpPr>
        <p:spPr>
          <a:xfrm>
            <a:off x="288925" y="4616275"/>
            <a:ext cx="74559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have categorical variables and these are changed to numerical variables to featuring</a:t>
            </a:r>
            <a:endParaRPr>
              <a:solidFill>
                <a:schemeClr val="dk1"/>
              </a:solidFill>
            </a:endParaRPr>
          </a:p>
          <a:p>
            <a:pPr indent="0" lvl="0" marL="0" rtl="0" algn="l">
              <a:spcBef>
                <a:spcPts val="0"/>
              </a:spcBef>
              <a:spcAft>
                <a:spcPts val="0"/>
              </a:spcAft>
              <a:buNone/>
            </a:pPr>
            <a:r>
              <a:rPr lang="en">
                <a:solidFill>
                  <a:schemeClr val="dk1"/>
                </a:solidFill>
              </a:rPr>
              <a:t>Initializes a LabelEncoder and applies it to encode categorical values into numerical labels.</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36" name="Google Shape;336;p39"/>
          <p:cNvPicPr preferRelativeResize="0"/>
          <p:nvPr/>
        </p:nvPicPr>
        <p:blipFill>
          <a:blip r:embed="rId3">
            <a:alphaModFix/>
          </a:blip>
          <a:stretch>
            <a:fillRect/>
          </a:stretch>
        </p:blipFill>
        <p:spPr>
          <a:xfrm>
            <a:off x="0" y="0"/>
            <a:ext cx="9144000" cy="5210174"/>
          </a:xfrm>
          <a:prstGeom prst="rect">
            <a:avLst/>
          </a:prstGeom>
          <a:noFill/>
          <a:ln>
            <a:noFill/>
          </a:ln>
        </p:spPr>
      </p:pic>
      <p:sp>
        <p:nvSpPr>
          <p:cNvPr id="337" name="Google Shape;337;p39"/>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38" name="Google Shape;338;p39"/>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339" name="Google Shape;339;p39"/>
          <p:cNvSpPr txBox="1"/>
          <p:nvPr/>
        </p:nvSpPr>
        <p:spPr>
          <a:xfrm>
            <a:off x="469900" y="406400"/>
            <a:ext cx="7026000" cy="46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Merging Numerical and Encoded Categorical Features</a:t>
            </a:r>
            <a:endParaRPr b="1" sz="1800">
              <a:solidFill>
                <a:schemeClr val="dk2"/>
              </a:solidFill>
            </a:endParaRPr>
          </a:p>
        </p:txBody>
      </p:sp>
      <p:pic>
        <p:nvPicPr>
          <p:cNvPr id="340" name="Google Shape;340;p39"/>
          <p:cNvPicPr preferRelativeResize="0"/>
          <p:nvPr/>
        </p:nvPicPr>
        <p:blipFill>
          <a:blip r:embed="rId4">
            <a:alphaModFix/>
          </a:blip>
          <a:stretch>
            <a:fillRect/>
          </a:stretch>
        </p:blipFill>
        <p:spPr>
          <a:xfrm>
            <a:off x="311700" y="877700"/>
            <a:ext cx="8551401" cy="3527700"/>
          </a:xfrm>
          <a:prstGeom prst="rect">
            <a:avLst/>
          </a:prstGeom>
          <a:noFill/>
          <a:ln>
            <a:noFill/>
          </a:ln>
        </p:spPr>
      </p:pic>
      <p:sp>
        <p:nvSpPr>
          <p:cNvPr id="341" name="Google Shape;341;p39"/>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performing the label encoding feature now we merge the numerical and categorical features and display their respect output as shown in the slide</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47" name="Google Shape;347;p40"/>
          <p:cNvPicPr preferRelativeResize="0"/>
          <p:nvPr/>
        </p:nvPicPr>
        <p:blipFill>
          <a:blip r:embed="rId3">
            <a:alphaModFix/>
          </a:blip>
          <a:stretch>
            <a:fillRect/>
          </a:stretch>
        </p:blipFill>
        <p:spPr>
          <a:xfrm>
            <a:off x="0" y="0"/>
            <a:ext cx="9144000" cy="5210174"/>
          </a:xfrm>
          <a:prstGeom prst="rect">
            <a:avLst/>
          </a:prstGeom>
          <a:noFill/>
          <a:ln>
            <a:noFill/>
          </a:ln>
        </p:spPr>
      </p:pic>
      <p:sp>
        <p:nvSpPr>
          <p:cNvPr id="348" name="Google Shape;348;p40"/>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49" name="Google Shape;349;p40"/>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350" name="Google Shape;350;p40"/>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51" name="Google Shape;351;p40"/>
          <p:cNvPicPr preferRelativeResize="0"/>
          <p:nvPr/>
        </p:nvPicPr>
        <p:blipFill>
          <a:blip r:embed="rId4">
            <a:alphaModFix/>
          </a:blip>
          <a:stretch>
            <a:fillRect/>
          </a:stretch>
        </p:blipFill>
        <p:spPr>
          <a:xfrm>
            <a:off x="126175" y="153550"/>
            <a:ext cx="7514650" cy="4905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57" name="Google Shape;357;p41"/>
          <p:cNvPicPr preferRelativeResize="0"/>
          <p:nvPr/>
        </p:nvPicPr>
        <p:blipFill>
          <a:blip r:embed="rId3">
            <a:alphaModFix/>
          </a:blip>
          <a:stretch>
            <a:fillRect/>
          </a:stretch>
        </p:blipFill>
        <p:spPr>
          <a:xfrm>
            <a:off x="0" y="0"/>
            <a:ext cx="9144000" cy="5210174"/>
          </a:xfrm>
          <a:prstGeom prst="rect">
            <a:avLst/>
          </a:prstGeom>
          <a:noFill/>
          <a:ln>
            <a:noFill/>
          </a:ln>
        </p:spPr>
      </p:pic>
      <p:sp>
        <p:nvSpPr>
          <p:cNvPr id="358" name="Google Shape;358;p41"/>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59" name="Google Shape;359;p41"/>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360" name="Google Shape;360;p41"/>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61" name="Google Shape;361;p41"/>
          <p:cNvPicPr preferRelativeResize="0"/>
          <p:nvPr/>
        </p:nvPicPr>
        <p:blipFill rotWithShape="1">
          <a:blip r:embed="rId4">
            <a:alphaModFix/>
          </a:blip>
          <a:srcRect b="0" l="0" r="-10864" t="0"/>
          <a:stretch/>
        </p:blipFill>
        <p:spPr>
          <a:xfrm>
            <a:off x="126175" y="119700"/>
            <a:ext cx="7545874" cy="460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7" name="Google Shape;77;p15"/>
          <p:cNvSpPr txBox="1"/>
          <p:nvPr/>
        </p:nvSpPr>
        <p:spPr>
          <a:xfrm>
            <a:off x="4492925" y="298050"/>
            <a:ext cx="3071700" cy="8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Times New Roman"/>
                <a:ea typeface="Times New Roman"/>
                <a:cs typeface="Times New Roman"/>
                <a:sym typeface="Times New Roman"/>
              </a:rPr>
              <a:t>Tools &amp; Technologies used in project:</a:t>
            </a:r>
            <a:endParaRPr b="1" sz="1800">
              <a:solidFill>
                <a:schemeClr val="dk2"/>
              </a:solidFill>
              <a:latin typeface="Times New Roman"/>
              <a:ea typeface="Times New Roman"/>
              <a:cs typeface="Times New Roman"/>
              <a:sym typeface="Times New Roman"/>
            </a:endParaRPr>
          </a:p>
        </p:txBody>
      </p:sp>
      <p:sp>
        <p:nvSpPr>
          <p:cNvPr id="78" name="Google Shape;78;p15"/>
          <p:cNvSpPr txBox="1"/>
          <p:nvPr/>
        </p:nvSpPr>
        <p:spPr>
          <a:xfrm>
            <a:off x="3884675" y="1240825"/>
            <a:ext cx="537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rPr>
              <a:t>1</a:t>
            </a:r>
            <a:endParaRPr sz="2300">
              <a:solidFill>
                <a:srgbClr val="FFFFFF"/>
              </a:solidFill>
            </a:endParaRPr>
          </a:p>
        </p:txBody>
      </p:sp>
      <p:sp>
        <p:nvSpPr>
          <p:cNvPr id="79" name="Google Shape;79;p15"/>
          <p:cNvSpPr txBox="1"/>
          <p:nvPr/>
        </p:nvSpPr>
        <p:spPr>
          <a:xfrm>
            <a:off x="3884725" y="2606725"/>
            <a:ext cx="537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rPr>
              <a:t>2</a:t>
            </a:r>
            <a:endParaRPr sz="2300">
              <a:solidFill>
                <a:srgbClr val="FFFFFF"/>
              </a:solidFill>
            </a:endParaRPr>
          </a:p>
        </p:txBody>
      </p:sp>
      <p:sp>
        <p:nvSpPr>
          <p:cNvPr id="80" name="Google Shape;80;p15"/>
          <p:cNvSpPr txBox="1"/>
          <p:nvPr/>
        </p:nvSpPr>
        <p:spPr>
          <a:xfrm>
            <a:off x="3884675" y="3907825"/>
            <a:ext cx="537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rPr>
              <a:t>3</a:t>
            </a:r>
            <a:endParaRPr sz="2300">
              <a:solidFill>
                <a:srgbClr val="FFFFFF"/>
              </a:solidFill>
            </a:endParaRPr>
          </a:p>
        </p:txBody>
      </p:sp>
      <p:sp>
        <p:nvSpPr>
          <p:cNvPr id="81" name="Google Shape;81;p15"/>
          <p:cNvSpPr txBox="1"/>
          <p:nvPr/>
        </p:nvSpPr>
        <p:spPr>
          <a:xfrm>
            <a:off x="4492925" y="1273225"/>
            <a:ext cx="44829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Times New Roman"/>
                <a:ea typeface="Times New Roman"/>
                <a:cs typeface="Times New Roman"/>
                <a:sym typeface="Times New Roman"/>
              </a:rPr>
              <a:t>Google Colab - Development environment</a:t>
            </a:r>
            <a:endParaRPr b="1" sz="1800">
              <a:solidFill>
                <a:schemeClr val="dk2"/>
              </a:solidFill>
              <a:latin typeface="Times New Roman"/>
              <a:ea typeface="Times New Roman"/>
              <a:cs typeface="Times New Roman"/>
              <a:sym typeface="Times New Roman"/>
            </a:endParaRPr>
          </a:p>
        </p:txBody>
      </p:sp>
      <p:sp>
        <p:nvSpPr>
          <p:cNvPr id="82" name="Google Shape;82;p15"/>
          <p:cNvSpPr txBox="1"/>
          <p:nvPr/>
        </p:nvSpPr>
        <p:spPr>
          <a:xfrm>
            <a:off x="4523375" y="2606725"/>
            <a:ext cx="4004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Python language</a:t>
            </a:r>
            <a:endParaRPr b="1" sz="2000">
              <a:solidFill>
                <a:schemeClr val="dk2"/>
              </a:solidFill>
              <a:latin typeface="Times New Roman"/>
              <a:ea typeface="Times New Roman"/>
              <a:cs typeface="Times New Roman"/>
              <a:sym typeface="Times New Roman"/>
            </a:endParaRPr>
          </a:p>
        </p:txBody>
      </p:sp>
      <p:sp>
        <p:nvSpPr>
          <p:cNvPr id="83" name="Google Shape;83;p15"/>
          <p:cNvSpPr txBox="1"/>
          <p:nvPr/>
        </p:nvSpPr>
        <p:spPr>
          <a:xfrm>
            <a:off x="4572000" y="3964075"/>
            <a:ext cx="37914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Times New Roman"/>
                <a:ea typeface="Times New Roman"/>
                <a:cs typeface="Times New Roman"/>
                <a:sym typeface="Times New Roman"/>
              </a:rPr>
              <a:t>Pyspark technology</a:t>
            </a:r>
            <a:endParaRPr b="1" sz="1900">
              <a:solidFill>
                <a:schemeClr val="dk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67" name="Google Shape;367;p42"/>
          <p:cNvPicPr preferRelativeResize="0"/>
          <p:nvPr/>
        </p:nvPicPr>
        <p:blipFill>
          <a:blip r:embed="rId3">
            <a:alphaModFix/>
          </a:blip>
          <a:stretch>
            <a:fillRect/>
          </a:stretch>
        </p:blipFill>
        <p:spPr>
          <a:xfrm>
            <a:off x="0" y="0"/>
            <a:ext cx="9144000" cy="5210174"/>
          </a:xfrm>
          <a:prstGeom prst="rect">
            <a:avLst/>
          </a:prstGeom>
          <a:noFill/>
          <a:ln>
            <a:noFill/>
          </a:ln>
        </p:spPr>
      </p:pic>
      <p:sp>
        <p:nvSpPr>
          <p:cNvPr id="368" name="Google Shape;368;p42"/>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69" name="Google Shape;369;p42"/>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370" name="Google Shape;370;p42"/>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71" name="Google Shape;371;p42"/>
          <p:cNvPicPr preferRelativeResize="0"/>
          <p:nvPr/>
        </p:nvPicPr>
        <p:blipFill>
          <a:blip r:embed="rId4">
            <a:alphaModFix/>
          </a:blip>
          <a:stretch>
            <a:fillRect/>
          </a:stretch>
        </p:blipFill>
        <p:spPr>
          <a:xfrm>
            <a:off x="126175" y="114525"/>
            <a:ext cx="7499026" cy="4721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77" name="Google Shape;377;p43"/>
          <p:cNvPicPr preferRelativeResize="0"/>
          <p:nvPr/>
        </p:nvPicPr>
        <p:blipFill>
          <a:blip r:embed="rId3">
            <a:alphaModFix/>
          </a:blip>
          <a:stretch>
            <a:fillRect/>
          </a:stretch>
        </p:blipFill>
        <p:spPr>
          <a:xfrm>
            <a:off x="0" y="0"/>
            <a:ext cx="9144000" cy="5210174"/>
          </a:xfrm>
          <a:prstGeom prst="rect">
            <a:avLst/>
          </a:prstGeom>
          <a:noFill/>
          <a:ln>
            <a:noFill/>
          </a:ln>
        </p:spPr>
      </p:pic>
      <p:sp>
        <p:nvSpPr>
          <p:cNvPr id="378" name="Google Shape;378;p43"/>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9" name="Google Shape;379;p43"/>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380" name="Google Shape;380;p43"/>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81" name="Google Shape;381;p43"/>
          <p:cNvPicPr preferRelativeResize="0"/>
          <p:nvPr/>
        </p:nvPicPr>
        <p:blipFill>
          <a:blip r:embed="rId4">
            <a:alphaModFix/>
          </a:blip>
          <a:stretch>
            <a:fillRect/>
          </a:stretch>
        </p:blipFill>
        <p:spPr>
          <a:xfrm>
            <a:off x="311700" y="463250"/>
            <a:ext cx="4596525" cy="4128026"/>
          </a:xfrm>
          <a:prstGeom prst="rect">
            <a:avLst/>
          </a:prstGeom>
          <a:noFill/>
          <a:ln>
            <a:noFill/>
          </a:ln>
        </p:spPr>
      </p:pic>
      <p:sp>
        <p:nvSpPr>
          <p:cNvPr id="382" name="Google Shape;382;p43"/>
          <p:cNvSpPr txBox="1"/>
          <p:nvPr/>
        </p:nvSpPr>
        <p:spPr>
          <a:xfrm>
            <a:off x="4908225" y="1493800"/>
            <a:ext cx="4091100" cy="20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From this, we suggest it has a satisfactory discriminatory power in distinguishing between the classes in the evaluation set.</a:t>
            </a:r>
            <a:r>
              <a:rPr lang="en" sz="1200">
                <a:solidFill>
                  <a:schemeClr val="dk1"/>
                </a:solidFill>
                <a:latin typeface="Times New Roman"/>
                <a:ea typeface="Times New Roman"/>
                <a:cs typeface="Times New Roman"/>
                <a:sym typeface="Times New Roman"/>
              </a:rPr>
              <a:t> </a:t>
            </a:r>
            <a:endParaRPr sz="1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88" name="Google Shape;388;p44"/>
          <p:cNvPicPr preferRelativeResize="0"/>
          <p:nvPr/>
        </p:nvPicPr>
        <p:blipFill>
          <a:blip r:embed="rId3">
            <a:alphaModFix/>
          </a:blip>
          <a:stretch>
            <a:fillRect/>
          </a:stretch>
        </p:blipFill>
        <p:spPr>
          <a:xfrm>
            <a:off x="0" y="0"/>
            <a:ext cx="9144000" cy="5210174"/>
          </a:xfrm>
          <a:prstGeom prst="rect">
            <a:avLst/>
          </a:prstGeom>
          <a:noFill/>
          <a:ln>
            <a:noFill/>
          </a:ln>
        </p:spPr>
      </p:pic>
      <p:sp>
        <p:nvSpPr>
          <p:cNvPr id="389" name="Google Shape;389;p44"/>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90" name="Google Shape;390;p44"/>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391" name="Google Shape;391;p44"/>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92" name="Google Shape;392;p44"/>
          <p:cNvPicPr preferRelativeResize="0"/>
          <p:nvPr/>
        </p:nvPicPr>
        <p:blipFill>
          <a:blip r:embed="rId4">
            <a:alphaModFix/>
          </a:blip>
          <a:stretch>
            <a:fillRect/>
          </a:stretch>
        </p:blipFill>
        <p:spPr>
          <a:xfrm>
            <a:off x="126175" y="183150"/>
            <a:ext cx="7467801" cy="4652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98" name="Google Shape;398;p45"/>
          <p:cNvPicPr preferRelativeResize="0"/>
          <p:nvPr/>
        </p:nvPicPr>
        <p:blipFill>
          <a:blip r:embed="rId3">
            <a:alphaModFix/>
          </a:blip>
          <a:stretch>
            <a:fillRect/>
          </a:stretch>
        </p:blipFill>
        <p:spPr>
          <a:xfrm>
            <a:off x="0" y="0"/>
            <a:ext cx="9144000" cy="5210174"/>
          </a:xfrm>
          <a:prstGeom prst="rect">
            <a:avLst/>
          </a:prstGeom>
          <a:noFill/>
          <a:ln>
            <a:noFill/>
          </a:ln>
        </p:spPr>
      </p:pic>
      <p:sp>
        <p:nvSpPr>
          <p:cNvPr id="399" name="Google Shape;399;p45"/>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00" name="Google Shape;400;p45"/>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401" name="Google Shape;401;p45"/>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02" name="Google Shape;402;p45"/>
          <p:cNvPicPr preferRelativeResize="0"/>
          <p:nvPr/>
        </p:nvPicPr>
        <p:blipFill>
          <a:blip r:embed="rId4">
            <a:alphaModFix/>
          </a:blip>
          <a:stretch>
            <a:fillRect/>
          </a:stretch>
        </p:blipFill>
        <p:spPr>
          <a:xfrm>
            <a:off x="4342150" y="810400"/>
            <a:ext cx="4690225" cy="4177451"/>
          </a:xfrm>
          <a:prstGeom prst="rect">
            <a:avLst/>
          </a:prstGeom>
          <a:noFill/>
          <a:ln>
            <a:noFill/>
          </a:ln>
        </p:spPr>
      </p:pic>
      <p:sp>
        <p:nvSpPr>
          <p:cNvPr id="403" name="Google Shape;403;p45"/>
          <p:cNvSpPr txBox="1"/>
          <p:nvPr/>
        </p:nvSpPr>
        <p:spPr>
          <a:xfrm>
            <a:off x="126175" y="170775"/>
            <a:ext cx="3972900" cy="5039400"/>
          </a:xfrm>
          <a:prstGeom prst="rect">
            <a:avLst/>
          </a:prstGeom>
          <a:noFill/>
          <a:ln>
            <a:noFill/>
          </a:ln>
        </p:spPr>
        <p:txBody>
          <a:bodyPr anchorCtr="0" anchor="t" bIns="91425" lIns="91425" spcFirstLastPara="1" rIns="91425" wrap="square" tIns="91425">
            <a:noAutofit/>
          </a:bodyPr>
          <a:lstStyle/>
          <a:p>
            <a:pPr indent="-304800" lvl="0" marL="685800" rtl="0" algn="l">
              <a:lnSpc>
                <a:spcPct val="115000"/>
              </a:lnSpc>
              <a:spcBef>
                <a:spcPts val="0"/>
              </a:spcBef>
              <a:spcAft>
                <a:spcPts val="0"/>
              </a:spcAft>
              <a:buClr>
                <a:schemeClr val="dk1"/>
              </a:buClr>
              <a:buSzPts val="1200"/>
              <a:buFont typeface="Times New Roman"/>
              <a:buChar char="●"/>
            </a:pPr>
            <a:r>
              <a:rPr b="1" lang="en" sz="1200" u="sng">
                <a:solidFill>
                  <a:schemeClr val="dk1"/>
                </a:solidFill>
                <a:highlight>
                  <a:srgbClr val="FFFFFF"/>
                </a:highlight>
                <a:latin typeface="Times New Roman"/>
                <a:ea typeface="Times New Roman"/>
                <a:cs typeface="Times New Roman"/>
                <a:sym typeface="Times New Roman"/>
              </a:rPr>
              <a:t>True Positive (TP):</a:t>
            </a:r>
            <a:r>
              <a:rPr b="1" lang="en" sz="1200">
                <a:solidFill>
                  <a:schemeClr val="dk1"/>
                </a:solidFill>
                <a:highlight>
                  <a:srgbClr val="FFFFFF"/>
                </a:highlight>
                <a:latin typeface="Times New Roman"/>
                <a:ea typeface="Times New Roman"/>
                <a:cs typeface="Times New Roman"/>
                <a:sym typeface="Times New Roman"/>
              </a:rPr>
              <a:t> </a:t>
            </a:r>
            <a:r>
              <a:rPr lang="en" sz="1200">
                <a:solidFill>
                  <a:schemeClr val="dk1"/>
                </a:solidFill>
                <a:highlight>
                  <a:srgbClr val="FFFFFF"/>
                </a:highlight>
                <a:latin typeface="Times New Roman"/>
                <a:ea typeface="Times New Roman"/>
                <a:cs typeface="Times New Roman"/>
                <a:sym typeface="Times New Roman"/>
              </a:rPr>
              <a:t>There are 1410 instances that are correctly predicted as positive (actual positive and predicted positive). </a:t>
            </a:r>
            <a:endParaRPr sz="1200">
              <a:solidFill>
                <a:schemeClr val="dk1"/>
              </a:solidFill>
              <a:highlight>
                <a:srgbClr val="FFFFFF"/>
              </a:highlight>
              <a:latin typeface="Times New Roman"/>
              <a:ea typeface="Times New Roman"/>
              <a:cs typeface="Times New Roman"/>
              <a:sym typeface="Times New Roman"/>
            </a:endParaRPr>
          </a:p>
          <a:p>
            <a:pPr indent="-304800" lvl="0" marL="685800" rtl="0" algn="l">
              <a:lnSpc>
                <a:spcPct val="115000"/>
              </a:lnSpc>
              <a:spcBef>
                <a:spcPts val="0"/>
              </a:spcBef>
              <a:spcAft>
                <a:spcPts val="0"/>
              </a:spcAft>
              <a:buClr>
                <a:schemeClr val="dk1"/>
              </a:buClr>
              <a:buSzPts val="1200"/>
              <a:buFont typeface="Times New Roman"/>
              <a:buChar char="●"/>
            </a:pPr>
            <a:r>
              <a:rPr b="1" lang="en" sz="1200" u="sng">
                <a:solidFill>
                  <a:schemeClr val="dk1"/>
                </a:solidFill>
                <a:highlight>
                  <a:srgbClr val="FFFFFF"/>
                </a:highlight>
                <a:latin typeface="Times New Roman"/>
                <a:ea typeface="Times New Roman"/>
                <a:cs typeface="Times New Roman"/>
                <a:sym typeface="Times New Roman"/>
              </a:rPr>
              <a:t>True Negative (TN):</a:t>
            </a:r>
            <a:r>
              <a:rPr lang="en" sz="1200" u="sng">
                <a:solidFill>
                  <a:schemeClr val="dk1"/>
                </a:solidFill>
                <a:highlight>
                  <a:srgbClr val="FFFFFF"/>
                </a:highlight>
                <a:latin typeface="Times New Roman"/>
                <a:ea typeface="Times New Roman"/>
                <a:cs typeface="Times New Roman"/>
                <a:sym typeface="Times New Roman"/>
              </a:rPr>
              <a:t> </a:t>
            </a:r>
            <a:r>
              <a:rPr lang="en" sz="1200">
                <a:solidFill>
                  <a:schemeClr val="dk1"/>
                </a:solidFill>
                <a:highlight>
                  <a:srgbClr val="FFFFFF"/>
                </a:highlight>
                <a:latin typeface="Times New Roman"/>
                <a:ea typeface="Times New Roman"/>
                <a:cs typeface="Times New Roman"/>
                <a:sym typeface="Times New Roman"/>
              </a:rPr>
              <a:t>There are 182 instances that are correctly predicted as negative (actual negative and predicted negative). </a:t>
            </a:r>
            <a:endParaRPr sz="1200">
              <a:solidFill>
                <a:schemeClr val="dk1"/>
              </a:solidFill>
              <a:highlight>
                <a:srgbClr val="FFFFFF"/>
              </a:highlight>
              <a:latin typeface="Times New Roman"/>
              <a:ea typeface="Times New Roman"/>
              <a:cs typeface="Times New Roman"/>
              <a:sym typeface="Times New Roman"/>
            </a:endParaRPr>
          </a:p>
          <a:p>
            <a:pPr indent="-304800" lvl="0" marL="685800" rtl="0" algn="l">
              <a:lnSpc>
                <a:spcPct val="115000"/>
              </a:lnSpc>
              <a:spcBef>
                <a:spcPts val="0"/>
              </a:spcBef>
              <a:spcAft>
                <a:spcPts val="0"/>
              </a:spcAft>
              <a:buClr>
                <a:schemeClr val="dk1"/>
              </a:buClr>
              <a:buSzPts val="1200"/>
              <a:buFont typeface="Times New Roman"/>
              <a:buChar char="●"/>
            </a:pPr>
            <a:r>
              <a:rPr b="1" lang="en" sz="1200" u="sng">
                <a:solidFill>
                  <a:schemeClr val="dk1"/>
                </a:solidFill>
                <a:highlight>
                  <a:srgbClr val="FFFFFF"/>
                </a:highlight>
                <a:latin typeface="Times New Roman"/>
                <a:ea typeface="Times New Roman"/>
                <a:cs typeface="Times New Roman"/>
                <a:sym typeface="Times New Roman"/>
              </a:rPr>
              <a:t>False Positive (FP):</a:t>
            </a:r>
            <a:r>
              <a:rPr b="1" lang="en" sz="1200">
                <a:solidFill>
                  <a:schemeClr val="dk1"/>
                </a:solidFill>
                <a:highlight>
                  <a:srgbClr val="FFFFFF"/>
                </a:highlight>
                <a:latin typeface="Times New Roman"/>
                <a:ea typeface="Times New Roman"/>
                <a:cs typeface="Times New Roman"/>
                <a:sym typeface="Times New Roman"/>
              </a:rPr>
              <a:t> </a:t>
            </a:r>
            <a:r>
              <a:rPr lang="en" sz="1200">
                <a:solidFill>
                  <a:schemeClr val="dk1"/>
                </a:solidFill>
                <a:highlight>
                  <a:srgbClr val="FFFFFF"/>
                </a:highlight>
                <a:latin typeface="Times New Roman"/>
                <a:ea typeface="Times New Roman"/>
                <a:cs typeface="Times New Roman"/>
                <a:sym typeface="Times New Roman"/>
              </a:rPr>
              <a:t>There are 109 instances that are incorrectly predicted as positive (actual negative but predicted positive). </a:t>
            </a:r>
            <a:endParaRPr sz="1200">
              <a:solidFill>
                <a:schemeClr val="dk1"/>
              </a:solidFill>
              <a:highlight>
                <a:srgbClr val="FFFFFF"/>
              </a:highlight>
              <a:latin typeface="Times New Roman"/>
              <a:ea typeface="Times New Roman"/>
              <a:cs typeface="Times New Roman"/>
              <a:sym typeface="Times New Roman"/>
            </a:endParaRPr>
          </a:p>
          <a:p>
            <a:pPr indent="-304800" lvl="0" marL="685800" rtl="0" algn="l">
              <a:lnSpc>
                <a:spcPct val="115000"/>
              </a:lnSpc>
              <a:spcBef>
                <a:spcPts val="0"/>
              </a:spcBef>
              <a:spcAft>
                <a:spcPts val="0"/>
              </a:spcAft>
              <a:buClr>
                <a:schemeClr val="dk1"/>
              </a:buClr>
              <a:buSzPts val="1200"/>
              <a:buFont typeface="Times New Roman"/>
              <a:buChar char="●"/>
            </a:pPr>
            <a:r>
              <a:rPr b="1" lang="en" sz="1200" u="sng">
                <a:solidFill>
                  <a:schemeClr val="dk1"/>
                </a:solidFill>
                <a:highlight>
                  <a:srgbClr val="FFFFFF"/>
                </a:highlight>
                <a:latin typeface="Times New Roman"/>
                <a:ea typeface="Times New Roman"/>
                <a:cs typeface="Times New Roman"/>
                <a:sym typeface="Times New Roman"/>
              </a:rPr>
              <a:t>False Negative (FN): </a:t>
            </a:r>
            <a:r>
              <a:rPr lang="en" sz="1200">
                <a:solidFill>
                  <a:schemeClr val="dk1"/>
                </a:solidFill>
                <a:highlight>
                  <a:srgbClr val="FFFFFF"/>
                </a:highlight>
                <a:latin typeface="Times New Roman"/>
                <a:ea typeface="Times New Roman"/>
                <a:cs typeface="Times New Roman"/>
                <a:sym typeface="Times New Roman"/>
              </a:rPr>
              <a:t>There are 306 instances that are incorrectly predicted as negative (actual positive but predicted negative).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304800" lvl="0" marL="685800" rtl="0" algn="l">
              <a:lnSpc>
                <a:spcPct val="115000"/>
              </a:lnSpc>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By evaluating the model's accuracy, precision, recall, F1-score, and ROC-AUC score, as well as visualizing the ROC curve, we  gain a comprehensive understanding of the model's performance and identify its strengths and weaknesses. This information can be used to further optimize the model or make informed decisions about its deployment.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09" name="Google Shape;409;p46"/>
          <p:cNvPicPr preferRelativeResize="0"/>
          <p:nvPr/>
        </p:nvPicPr>
        <p:blipFill>
          <a:blip r:embed="rId3">
            <a:alphaModFix/>
          </a:blip>
          <a:stretch>
            <a:fillRect/>
          </a:stretch>
        </p:blipFill>
        <p:spPr>
          <a:xfrm>
            <a:off x="0" y="0"/>
            <a:ext cx="9144000" cy="5210174"/>
          </a:xfrm>
          <a:prstGeom prst="rect">
            <a:avLst/>
          </a:prstGeom>
          <a:noFill/>
          <a:ln>
            <a:noFill/>
          </a:ln>
        </p:spPr>
      </p:pic>
      <p:sp>
        <p:nvSpPr>
          <p:cNvPr id="410" name="Google Shape;410;p46"/>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11" name="Google Shape;411;p46"/>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412" name="Google Shape;412;p46"/>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13" name="Google Shape;413;p46"/>
          <p:cNvSpPr txBox="1"/>
          <p:nvPr/>
        </p:nvSpPr>
        <p:spPr>
          <a:xfrm>
            <a:off x="7975" y="-5025"/>
            <a:ext cx="9144000" cy="48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Deployment and </a:t>
            </a:r>
            <a:r>
              <a:rPr b="1" lang="en" sz="1800" u="sng">
                <a:solidFill>
                  <a:schemeClr val="dk2"/>
                </a:solidFill>
              </a:rPr>
              <a:t>interpretability</a:t>
            </a:r>
            <a:r>
              <a:rPr b="1" lang="en" sz="1800" u="sng">
                <a:solidFill>
                  <a:schemeClr val="dk2"/>
                </a:solidFill>
              </a:rPr>
              <a:t> : </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rPr b="1" lang="en" sz="1800" u="sng">
                <a:solidFill>
                  <a:schemeClr val="dk2"/>
                </a:solidFill>
              </a:rPr>
              <a:t>Deployment :</a:t>
            </a:r>
            <a:endParaRPr b="1" sz="1800" u="sng">
              <a:solidFill>
                <a:schemeClr val="dk2"/>
              </a:solidFill>
            </a:endParaRPr>
          </a:p>
          <a:p>
            <a:pPr indent="0" lvl="0" marL="0" rtl="0" algn="l">
              <a:spcBef>
                <a:spcPts val="0"/>
              </a:spcBef>
              <a:spcAft>
                <a:spcPts val="0"/>
              </a:spcAft>
              <a:buNone/>
            </a:pPr>
            <a:r>
              <a:rPr lang="en" sz="1800">
                <a:solidFill>
                  <a:schemeClr val="dk2"/>
                </a:solidFill>
              </a:rPr>
              <a:t>The code snippet below is about flask web application. A well-liked Python framework for creating web apps.The code loads a scaler (scaler.joblib) and a pre-trained machine learning model (random_forest_model.joblib) from files. These files most likely contain the scaler and model's serialized versions, which are prepared for deployment.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u="sng">
                <a:solidFill>
                  <a:schemeClr val="dk2"/>
                </a:solidFill>
              </a:rPr>
              <a:t>I</a:t>
            </a:r>
            <a:r>
              <a:rPr b="1" lang="en" sz="1800" u="sng">
                <a:solidFill>
                  <a:schemeClr val="dk2"/>
                </a:solidFill>
              </a:rPr>
              <a:t>nterpretability :</a:t>
            </a:r>
            <a:endParaRPr b="1" sz="1800" u="sng">
              <a:solidFill>
                <a:schemeClr val="dk2"/>
              </a:solidFill>
            </a:endParaRPr>
          </a:p>
          <a:p>
            <a:pPr indent="0" lvl="0" marL="0" rtl="0" algn="l">
              <a:spcBef>
                <a:spcPts val="0"/>
              </a:spcBef>
              <a:spcAft>
                <a:spcPts val="0"/>
              </a:spcAft>
              <a:buNone/>
            </a:pPr>
            <a:r>
              <a:rPr lang="en" sz="1800">
                <a:solidFill>
                  <a:schemeClr val="dk2"/>
                </a:solidFill>
              </a:rPr>
              <a:t>The machine learning model cannot be directly interpreted by this code snippet alone. Its inner workings can be somewhat understood, though, because it employs a Random Forest model. It is possible to compute feature importance scores to determine which features most significantly affect the model's predictions.On the other hand, compared to more straightforward models like decision trees, Random Forest models are typically thought to be less interpretable.</a:t>
            </a:r>
            <a:endParaRPr sz="1800">
              <a:solidFill>
                <a:schemeClr val="dk2"/>
              </a:solidFill>
            </a:endParaRPr>
          </a:p>
          <a:p>
            <a:pPr indent="0" lvl="0" marL="0" rtl="0" algn="l">
              <a:spcBef>
                <a:spcPts val="0"/>
              </a:spcBef>
              <a:spcAft>
                <a:spcPts val="0"/>
              </a:spcAft>
              <a:buNone/>
            </a:pPr>
            <a:r>
              <a:t/>
            </a:r>
            <a:endParaRPr b="1" sz="1800" u="sng">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19" name="Google Shape;419;p47"/>
          <p:cNvPicPr preferRelativeResize="0"/>
          <p:nvPr/>
        </p:nvPicPr>
        <p:blipFill>
          <a:blip r:embed="rId3">
            <a:alphaModFix/>
          </a:blip>
          <a:stretch>
            <a:fillRect/>
          </a:stretch>
        </p:blipFill>
        <p:spPr>
          <a:xfrm>
            <a:off x="0" y="0"/>
            <a:ext cx="9144000" cy="5210174"/>
          </a:xfrm>
          <a:prstGeom prst="rect">
            <a:avLst/>
          </a:prstGeom>
          <a:noFill/>
          <a:ln>
            <a:noFill/>
          </a:ln>
        </p:spPr>
      </p:pic>
      <p:sp>
        <p:nvSpPr>
          <p:cNvPr id="420" name="Google Shape;420;p47"/>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1" name="Google Shape;421;p47"/>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422" name="Google Shape;422;p47"/>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3" name="Google Shape;423;p47"/>
          <p:cNvSpPr txBox="1"/>
          <p:nvPr/>
        </p:nvSpPr>
        <p:spPr>
          <a:xfrm>
            <a:off x="35100" y="-5025"/>
            <a:ext cx="86961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24" name="Google Shape;424;p47"/>
          <p:cNvPicPr preferRelativeResize="0"/>
          <p:nvPr/>
        </p:nvPicPr>
        <p:blipFill>
          <a:blip r:embed="rId4">
            <a:alphaModFix/>
          </a:blip>
          <a:stretch>
            <a:fillRect/>
          </a:stretch>
        </p:blipFill>
        <p:spPr>
          <a:xfrm>
            <a:off x="0" y="214450"/>
            <a:ext cx="7043476" cy="3631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30" name="Google Shape;430;p48"/>
          <p:cNvPicPr preferRelativeResize="0"/>
          <p:nvPr/>
        </p:nvPicPr>
        <p:blipFill>
          <a:blip r:embed="rId3">
            <a:alphaModFix/>
          </a:blip>
          <a:stretch>
            <a:fillRect/>
          </a:stretch>
        </p:blipFill>
        <p:spPr>
          <a:xfrm>
            <a:off x="0" y="0"/>
            <a:ext cx="9144000" cy="5210174"/>
          </a:xfrm>
          <a:prstGeom prst="rect">
            <a:avLst/>
          </a:prstGeom>
          <a:noFill/>
          <a:ln>
            <a:noFill/>
          </a:ln>
        </p:spPr>
      </p:pic>
      <p:sp>
        <p:nvSpPr>
          <p:cNvPr id="431" name="Google Shape;431;p48"/>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32" name="Google Shape;432;p48"/>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433" name="Google Shape;433;p48"/>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34" name="Google Shape;434;p48"/>
          <p:cNvSpPr txBox="1"/>
          <p:nvPr/>
        </p:nvSpPr>
        <p:spPr>
          <a:xfrm>
            <a:off x="5025" y="25075"/>
            <a:ext cx="9144000" cy="52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solidFill>
                  <a:schemeClr val="dk2"/>
                </a:solidFill>
              </a:rPr>
              <a:t>Business insights :</a:t>
            </a:r>
            <a:endParaRPr b="1" sz="2000" u="sng">
              <a:solidFill>
                <a:schemeClr val="dk2"/>
              </a:solidFill>
            </a:endParaRPr>
          </a:p>
          <a:p>
            <a:pPr indent="0" lvl="0" marL="0" rtl="0" algn="l">
              <a:spcBef>
                <a:spcPts val="0"/>
              </a:spcBef>
              <a:spcAft>
                <a:spcPts val="0"/>
              </a:spcAft>
              <a:buNone/>
            </a:pPr>
            <a:r>
              <a:t/>
            </a:r>
            <a:endParaRPr b="1" sz="1800" u="sng">
              <a:solidFill>
                <a:schemeClr val="dk2"/>
              </a:solidFill>
            </a:endParaRPr>
          </a:p>
          <a:p>
            <a:pPr indent="-342900" lvl="0" marL="457200" rtl="0" algn="l">
              <a:spcBef>
                <a:spcPts val="0"/>
              </a:spcBef>
              <a:spcAft>
                <a:spcPts val="0"/>
              </a:spcAft>
              <a:buClr>
                <a:schemeClr val="dk2"/>
              </a:buClr>
              <a:buSzPts val="1800"/>
              <a:buAutoNum type="arabicPeriod"/>
            </a:pPr>
            <a:r>
              <a:rPr b="1" lang="en" sz="1800" u="sng">
                <a:solidFill>
                  <a:schemeClr val="dk2"/>
                </a:solidFill>
              </a:rPr>
              <a:t>Customer churn risk assessment:</a:t>
            </a:r>
            <a:r>
              <a:rPr lang="en" sz="1800">
                <a:solidFill>
                  <a:schemeClr val="dk2"/>
                </a:solidFill>
              </a:rPr>
              <a:t> By examining their data points, the program can assist the company in identifying clients who are at a high risk of leaving. This makes it possible to implement focused interventions to keep important clients.</a:t>
            </a:r>
            <a:endParaRPr sz="1800">
              <a:solidFill>
                <a:schemeClr val="dk2"/>
              </a:solidFill>
            </a:endParaRPr>
          </a:p>
          <a:p>
            <a:pPr indent="-342900" lvl="0" marL="457200" rtl="0" algn="l">
              <a:spcBef>
                <a:spcPts val="0"/>
              </a:spcBef>
              <a:spcAft>
                <a:spcPts val="0"/>
              </a:spcAft>
              <a:buClr>
                <a:schemeClr val="dk2"/>
              </a:buClr>
              <a:buSzPts val="1800"/>
              <a:buAutoNum type="arabicPeriod"/>
            </a:pPr>
            <a:r>
              <a:rPr b="1" lang="en" sz="1800" u="sng">
                <a:solidFill>
                  <a:schemeClr val="dk2"/>
                </a:solidFill>
              </a:rPr>
              <a:t>Better customer experience:</a:t>
            </a:r>
            <a:r>
              <a:rPr lang="en" sz="1800">
                <a:solidFill>
                  <a:schemeClr val="dk2"/>
                </a:solidFill>
              </a:rPr>
              <a:t> Companies can enhance their services or offerings to alleviate pain points and reduce turnover by identifying the variables that lead to customer churn.</a:t>
            </a:r>
            <a:endParaRPr sz="1800">
              <a:solidFill>
                <a:schemeClr val="dk2"/>
              </a:solidFill>
            </a:endParaRPr>
          </a:p>
          <a:p>
            <a:pPr indent="-342900" lvl="0" marL="457200" rtl="0" algn="l">
              <a:spcBef>
                <a:spcPts val="0"/>
              </a:spcBef>
              <a:spcAft>
                <a:spcPts val="0"/>
              </a:spcAft>
              <a:buClr>
                <a:schemeClr val="dk2"/>
              </a:buClr>
              <a:buSzPts val="1800"/>
              <a:buAutoNum type="arabicPeriod"/>
            </a:pPr>
            <a:r>
              <a:rPr b="1" lang="en" sz="1800" u="sng">
                <a:solidFill>
                  <a:schemeClr val="dk2"/>
                </a:solidFill>
              </a:rPr>
              <a:t>Data-driven decision making:</a:t>
            </a:r>
            <a:r>
              <a:rPr lang="en" sz="1800">
                <a:solidFill>
                  <a:schemeClr val="dk2"/>
                </a:solidFill>
              </a:rPr>
              <a:t> Marketing campaigns, resource allocation, and client retention strategies can all be informed by the model's predictions.</a:t>
            </a:r>
            <a:endParaRPr sz="1800">
              <a:solidFill>
                <a:schemeClr val="dk2"/>
              </a:solidFill>
            </a:endParaRPr>
          </a:p>
          <a:p>
            <a:pPr indent="-342900" lvl="0" marL="457200" rtl="0" algn="l">
              <a:spcBef>
                <a:spcPts val="0"/>
              </a:spcBef>
              <a:spcAft>
                <a:spcPts val="0"/>
              </a:spcAft>
              <a:buClr>
                <a:schemeClr val="dk2"/>
              </a:buClr>
              <a:buSzPts val="1800"/>
              <a:buAutoNum type="arabicPeriod"/>
            </a:pPr>
            <a:r>
              <a:rPr b="1" lang="en" sz="1800" u="sng">
                <a:solidFill>
                  <a:schemeClr val="dk2"/>
                </a:solidFill>
              </a:rPr>
              <a:t>Segmenting customers:</a:t>
            </a:r>
            <a:endParaRPr b="1" sz="1800" u="sng">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High- and low-risk categories:</a:t>
            </a:r>
            <a:r>
              <a:rPr lang="en" sz="1800">
                <a:solidFill>
                  <a:schemeClr val="dk2"/>
                </a:solidFill>
              </a:rPr>
              <a:t> Create client segments based on high- and low-risk attributes by analyzing customer demographics, behavior patterns, and projected churn probabilities. This makes tailored retention tactics possible.</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Reasons for segment churn:</a:t>
            </a:r>
            <a:r>
              <a:rPr lang="en" sz="1800">
                <a:solidFill>
                  <a:schemeClr val="dk2"/>
                </a:solidFill>
              </a:rPr>
              <a:t> Recognize the main causes of attrition in each section. This could highlight problems with a product for one market or worries about pricing for another, requiring customized fixes.</a:t>
            </a:r>
            <a:endParaRPr sz="18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40" name="Google Shape;440;p49"/>
          <p:cNvPicPr preferRelativeResize="0"/>
          <p:nvPr/>
        </p:nvPicPr>
        <p:blipFill>
          <a:blip r:embed="rId3">
            <a:alphaModFix/>
          </a:blip>
          <a:stretch>
            <a:fillRect/>
          </a:stretch>
        </p:blipFill>
        <p:spPr>
          <a:xfrm>
            <a:off x="0" y="0"/>
            <a:ext cx="9144000" cy="5210174"/>
          </a:xfrm>
          <a:prstGeom prst="rect">
            <a:avLst/>
          </a:prstGeom>
          <a:noFill/>
          <a:ln>
            <a:noFill/>
          </a:ln>
        </p:spPr>
      </p:pic>
      <p:sp>
        <p:nvSpPr>
          <p:cNvPr id="441" name="Google Shape;441;p49"/>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42" name="Google Shape;442;p49"/>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443" name="Google Shape;443;p49"/>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44" name="Google Shape;444;p49"/>
          <p:cNvSpPr txBox="1"/>
          <p:nvPr/>
        </p:nvSpPr>
        <p:spPr>
          <a:xfrm>
            <a:off x="20050" y="10025"/>
            <a:ext cx="9123900" cy="52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u="sng">
                <a:solidFill>
                  <a:schemeClr val="dk2"/>
                </a:solidFill>
              </a:rPr>
              <a:t>Recommendations:</a:t>
            </a:r>
            <a:endParaRPr b="1" sz="2000" u="sng">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b="1" lang="en" sz="1800" u="sng">
                <a:solidFill>
                  <a:schemeClr val="dk2"/>
                </a:solidFill>
              </a:rPr>
              <a:t>Enhancing the model :</a:t>
            </a:r>
            <a:r>
              <a:rPr lang="en" sz="1800">
                <a:solidFill>
                  <a:schemeClr val="dk2"/>
                </a:solidFill>
              </a:rPr>
              <a:t> It could involve adding more consumer data points, which could increase the accuracy of the model.To keep the model working well, retrain it on new data on a regular basis.</a:t>
            </a:r>
            <a:endParaRPr sz="1800">
              <a:solidFill>
                <a:schemeClr val="dk2"/>
              </a:solidFill>
            </a:endParaRPr>
          </a:p>
          <a:p>
            <a:pPr indent="-342900" lvl="0" marL="457200" rtl="0" algn="l">
              <a:spcBef>
                <a:spcPts val="0"/>
              </a:spcBef>
              <a:spcAft>
                <a:spcPts val="0"/>
              </a:spcAft>
              <a:buClr>
                <a:schemeClr val="dk2"/>
              </a:buClr>
              <a:buSzPts val="1800"/>
              <a:buChar char="●"/>
            </a:pPr>
            <a:r>
              <a:rPr b="1" lang="en" sz="1800" u="sng">
                <a:solidFill>
                  <a:schemeClr val="dk2"/>
                </a:solidFill>
              </a:rPr>
              <a:t>Practical insights:</a:t>
            </a:r>
            <a:r>
              <a:rPr b="1" lang="en" sz="1800">
                <a:solidFill>
                  <a:schemeClr val="dk2"/>
                </a:solidFill>
              </a:rPr>
              <a:t> </a:t>
            </a:r>
            <a:r>
              <a:rPr lang="en" sz="1800">
                <a:solidFill>
                  <a:schemeClr val="dk2"/>
                </a:solidFill>
              </a:rPr>
              <a:t>Convert model forecasts into useful information that customer support or retention teams can use.Create specialized advertising based on anticipated attrition.</a:t>
            </a:r>
            <a:endParaRPr sz="1800">
              <a:solidFill>
                <a:schemeClr val="dk2"/>
              </a:solidFill>
            </a:endParaRPr>
          </a:p>
          <a:p>
            <a:pPr indent="-342900" lvl="0" marL="457200" rtl="0" algn="l">
              <a:spcBef>
                <a:spcPts val="0"/>
              </a:spcBef>
              <a:spcAft>
                <a:spcPts val="0"/>
              </a:spcAft>
              <a:buClr>
                <a:schemeClr val="dk2"/>
              </a:buClr>
              <a:buSzPts val="1800"/>
              <a:buChar char="●"/>
            </a:pPr>
            <a:r>
              <a:rPr b="1" lang="en" sz="1800" u="sng">
                <a:solidFill>
                  <a:schemeClr val="dk2"/>
                </a:solidFill>
              </a:rPr>
              <a:t>Interpretability:</a:t>
            </a:r>
            <a:r>
              <a:rPr lang="en" sz="1800">
                <a:solidFill>
                  <a:schemeClr val="dk2"/>
                </a:solidFill>
              </a:rPr>
              <a:t> Investigate methods such as LIME (Local Interpretable Model-agnostic Explanations) to acquire more profound understanding of the model's decision-making process for particular consumers, even though feature importance can offer some comprehension. This may aid in improving targeted tactics.</a:t>
            </a:r>
            <a:endParaRPr sz="1800">
              <a:solidFill>
                <a:schemeClr val="dk2"/>
              </a:solidFill>
            </a:endParaRPr>
          </a:p>
          <a:p>
            <a:pPr indent="-342900" lvl="0" marL="457200" rtl="0" algn="l">
              <a:spcBef>
                <a:spcPts val="0"/>
              </a:spcBef>
              <a:spcAft>
                <a:spcPts val="0"/>
              </a:spcAft>
              <a:buClr>
                <a:schemeClr val="dk2"/>
              </a:buClr>
              <a:buSzPts val="1800"/>
              <a:buChar char="●"/>
            </a:pPr>
            <a:r>
              <a:rPr b="1" lang="en" sz="1800" u="sng">
                <a:solidFill>
                  <a:schemeClr val="dk2"/>
                </a:solidFill>
              </a:rPr>
              <a:t>Deployment factors to consider:</a:t>
            </a:r>
            <a:endParaRPr b="1" sz="1800" u="sng">
              <a:solidFill>
                <a:schemeClr val="dk2"/>
              </a:solidFill>
            </a:endParaRPr>
          </a:p>
          <a:p>
            <a:pPr indent="0" lvl="0" marL="457200" rtl="0" algn="l">
              <a:spcBef>
                <a:spcPts val="0"/>
              </a:spcBef>
              <a:spcAft>
                <a:spcPts val="0"/>
              </a:spcAft>
              <a:buNone/>
            </a:pPr>
            <a:r>
              <a:rPr lang="en" sz="1800">
                <a:solidFill>
                  <a:schemeClr val="dk2"/>
                </a:solidFill>
              </a:rPr>
              <a:t>To guarantee scalability and reliability in a production setting, investigate containerization and orchestration platforms such as Docker and Kubernetes.</a:t>
            </a:r>
            <a:endParaRPr sz="1800">
              <a:solidFill>
                <a:schemeClr val="dk2"/>
              </a:solidFill>
            </a:endParaRPr>
          </a:p>
          <a:p>
            <a:pPr indent="0" lvl="0" marL="457200" rtl="0" algn="l">
              <a:spcBef>
                <a:spcPts val="0"/>
              </a:spcBef>
              <a:spcAft>
                <a:spcPts val="0"/>
              </a:spcAft>
              <a:buNone/>
            </a:pPr>
            <a:r>
              <a:rPr lang="en" sz="1800">
                <a:solidFill>
                  <a:schemeClr val="dk2"/>
                </a:solidFill>
              </a:rPr>
              <a:t>Establish recording and monitoring systems to keep tabs on model performance and spot possible problems.</a:t>
            </a:r>
            <a:endParaRPr sz="1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50" name="Google Shape;450;p50"/>
          <p:cNvPicPr preferRelativeResize="0"/>
          <p:nvPr/>
        </p:nvPicPr>
        <p:blipFill>
          <a:blip r:embed="rId3">
            <a:alphaModFix/>
          </a:blip>
          <a:stretch>
            <a:fillRect/>
          </a:stretch>
        </p:blipFill>
        <p:spPr>
          <a:xfrm>
            <a:off x="0" y="0"/>
            <a:ext cx="9144000" cy="5210174"/>
          </a:xfrm>
          <a:prstGeom prst="rect">
            <a:avLst/>
          </a:prstGeom>
          <a:noFill/>
          <a:ln>
            <a:noFill/>
          </a:ln>
        </p:spPr>
      </p:pic>
      <p:sp>
        <p:nvSpPr>
          <p:cNvPr id="451" name="Google Shape;451;p50"/>
          <p:cNvSpPr txBox="1"/>
          <p:nvPr/>
        </p:nvSpPr>
        <p:spPr>
          <a:xfrm>
            <a:off x="5025" y="-5025"/>
            <a:ext cx="9144000" cy="5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52" name="Google Shape;452;p50"/>
          <p:cNvSpPr txBox="1"/>
          <p:nvPr/>
        </p:nvSpPr>
        <p:spPr>
          <a:xfrm>
            <a:off x="593725" y="2673350"/>
            <a:ext cx="3505200" cy="23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453" name="Google Shape;453;p50"/>
          <p:cNvSpPr txBox="1"/>
          <p:nvPr/>
        </p:nvSpPr>
        <p:spPr>
          <a:xfrm>
            <a:off x="126175" y="4544775"/>
            <a:ext cx="86961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54" name="Google Shape;454;p50"/>
          <p:cNvSpPr txBox="1"/>
          <p:nvPr/>
        </p:nvSpPr>
        <p:spPr>
          <a:xfrm>
            <a:off x="452250" y="687175"/>
            <a:ext cx="7198500" cy="3175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a:solidFill>
                <a:srgbClr val="4EA72E"/>
              </a:solidFill>
              <a:highlight>
                <a:srgbClr val="FFFFFF"/>
              </a:highlight>
            </a:endParaRPr>
          </a:p>
          <a:p>
            <a:pPr indent="0" lvl="0" marL="0" rtl="0" algn="just">
              <a:lnSpc>
                <a:spcPct val="115000"/>
              </a:lnSpc>
              <a:spcBef>
                <a:spcPts val="1000"/>
              </a:spcBef>
              <a:spcAft>
                <a:spcPts val="0"/>
              </a:spcAft>
              <a:buClr>
                <a:schemeClr val="dk1"/>
              </a:buClr>
              <a:buSzPts val="1100"/>
              <a:buFont typeface="Arial"/>
              <a:buNone/>
            </a:pPr>
            <a:r>
              <a:rPr b="1" lang="en" sz="1700">
                <a:solidFill>
                  <a:srgbClr val="4EA72E"/>
                </a:solidFill>
                <a:highlight>
                  <a:srgbClr val="FFFFFF"/>
                </a:highlight>
                <a:latin typeface="Times New Roman"/>
                <a:ea typeface="Times New Roman"/>
                <a:cs typeface="Times New Roman"/>
                <a:sym typeface="Times New Roman"/>
              </a:rPr>
              <a:t>Conclusion:</a:t>
            </a:r>
            <a:r>
              <a:rPr lang="en">
                <a:solidFill>
                  <a:srgbClr val="4EA72E"/>
                </a:solidFill>
                <a:highlight>
                  <a:srgbClr val="FFFFFF"/>
                </a:highlight>
              </a:rPr>
              <a:t> </a:t>
            </a:r>
            <a:endParaRPr>
              <a:solidFill>
                <a:srgbClr val="4EA72E"/>
              </a:solidFill>
              <a:highlight>
                <a:srgbClr val="FFFFFF"/>
              </a:highlight>
            </a:endParaRPr>
          </a:p>
          <a:p>
            <a:pPr indent="0" lvl="0" marL="0" rtl="0" algn="just">
              <a:lnSpc>
                <a:spcPct val="115000"/>
              </a:lnSpc>
              <a:spcBef>
                <a:spcPts val="1000"/>
              </a:spcBef>
              <a:spcAft>
                <a:spcPts val="0"/>
              </a:spcAft>
              <a:buClr>
                <a:schemeClr val="dk1"/>
              </a:buClr>
              <a:buSzPts val="1100"/>
              <a:buFont typeface="Arial"/>
              <a:buNone/>
            </a:pPr>
            <a:r>
              <a:rPr lang="en" sz="1100">
                <a:solidFill>
                  <a:schemeClr val="dk1"/>
                </a:solidFill>
                <a:highlight>
                  <a:srgbClr val="FFFFFF"/>
                </a:highlight>
              </a:rPr>
              <a:t>In conclusion, the Random Forest model developed in this project demonstrates promising performance in predicting customer churn in the telecom industry. By leveraging advanced analytics and machine learning techniques, telecom companies can proactively address customer churn and enhance customer retention, thereby enhancing business sustainability and profitability. </a:t>
            </a:r>
            <a:endParaRPr sz="1100">
              <a:solidFill>
                <a:schemeClr val="dk1"/>
              </a:solidFill>
              <a:highlight>
                <a:srgbClr val="FFFFFF"/>
              </a:highlight>
            </a:endParaRPr>
          </a:p>
          <a:p>
            <a:pPr indent="0" lvl="0" marL="457200" rtl="0" algn="l">
              <a:spcBef>
                <a:spcPts val="1000"/>
              </a:spcBef>
              <a:spcAft>
                <a:spcPts val="0"/>
              </a:spcAft>
              <a:buNone/>
            </a:pPr>
            <a:r>
              <a:t/>
            </a:r>
            <a:endParaRPr b="1" sz="2000" u="sng">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60" name="Google Shape;460;p51"/>
          <p:cNvPicPr preferRelativeResize="0"/>
          <p:nvPr/>
        </p:nvPicPr>
        <p:blipFill>
          <a:blip r:embed="rId3">
            <a:alphaModFix/>
          </a:blip>
          <a:stretch>
            <a:fillRect/>
          </a:stretch>
        </p:blipFill>
        <p:spPr>
          <a:xfrm>
            <a:off x="0" y="0"/>
            <a:ext cx="9144000" cy="5210174"/>
          </a:xfrm>
          <a:prstGeom prst="rect">
            <a:avLst/>
          </a:prstGeom>
          <a:noFill/>
          <a:ln>
            <a:noFill/>
          </a:ln>
        </p:spPr>
      </p:pic>
      <p:sp>
        <p:nvSpPr>
          <p:cNvPr id="461" name="Google Shape;461;p51"/>
          <p:cNvSpPr txBox="1"/>
          <p:nvPr/>
        </p:nvSpPr>
        <p:spPr>
          <a:xfrm>
            <a:off x="456200" y="1273350"/>
            <a:ext cx="3714900" cy="24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2800">
                <a:solidFill>
                  <a:schemeClr val="lt1"/>
                </a:solidFill>
                <a:latin typeface="Times New Roman"/>
                <a:ea typeface="Times New Roman"/>
                <a:cs typeface="Times New Roman"/>
                <a:sym typeface="Times New Roman"/>
              </a:rPr>
              <a:t>THANK YOU !! </a:t>
            </a:r>
            <a:endParaRPr b="1" sz="2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2800">
                <a:solidFill>
                  <a:schemeClr val="lt1"/>
                </a:solidFill>
                <a:latin typeface="Times New Roman"/>
                <a:ea typeface="Times New Roman"/>
                <a:cs typeface="Times New Roman"/>
                <a:sym typeface="Times New Roman"/>
              </a:rPr>
              <a:t>ANY QUERIES ??</a:t>
            </a:r>
            <a:endParaRPr b="1" sz="28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89" name="Google Shape;89;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90" name="Google Shape;90;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91" name="Google Shape;91;p16"/>
          <p:cNvSpPr txBox="1"/>
          <p:nvPr/>
        </p:nvSpPr>
        <p:spPr>
          <a:xfrm>
            <a:off x="335875" y="641675"/>
            <a:ext cx="8422200" cy="42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DATA SET :</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sz="1800" u="sng">
              <a:solidFill>
                <a:schemeClr val="dk1"/>
              </a:solidFill>
            </a:endParaRPr>
          </a:p>
          <a:p>
            <a:pPr indent="0" lvl="0" marL="0" rtl="0" algn="l">
              <a:spcBef>
                <a:spcPts val="0"/>
              </a:spcBef>
              <a:spcAft>
                <a:spcPts val="0"/>
              </a:spcAft>
              <a:buNone/>
            </a:pPr>
            <a:r>
              <a:rPr lang="en" sz="1800">
                <a:solidFill>
                  <a:schemeClr val="dk1"/>
                </a:solidFill>
              </a:rPr>
              <a:t>Quick Review of Data</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Sample Size : 7,043 Customer Records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Features : 21</a:t>
            </a:r>
            <a:endParaRPr sz="1800">
              <a:solidFill>
                <a:schemeClr val="dk1"/>
              </a:solidFill>
            </a:endParaRPr>
          </a:p>
          <a:p>
            <a:pPr indent="0" lvl="0" marL="457200" rtl="0" algn="l">
              <a:spcBef>
                <a:spcPts val="0"/>
              </a:spcBef>
              <a:spcAft>
                <a:spcPts val="0"/>
              </a:spcAft>
              <a:buNone/>
            </a:pPr>
            <a:r>
              <a:rPr lang="en" sz="1800">
                <a:solidFill>
                  <a:schemeClr val="dk1"/>
                </a:solidFill>
              </a:rPr>
              <a:t>(where 17 are categorical variables and </a:t>
            </a:r>
            <a:endParaRPr sz="1800">
              <a:solidFill>
                <a:schemeClr val="dk1"/>
              </a:solidFill>
            </a:endParaRPr>
          </a:p>
          <a:p>
            <a:pPr indent="0" lvl="0" marL="457200" rtl="0" algn="l">
              <a:spcBef>
                <a:spcPts val="0"/>
              </a:spcBef>
              <a:spcAft>
                <a:spcPts val="0"/>
              </a:spcAft>
              <a:buNone/>
            </a:pPr>
            <a:r>
              <a:rPr lang="en" sz="1800">
                <a:solidFill>
                  <a:schemeClr val="dk1"/>
                </a:solidFill>
              </a:rPr>
              <a:t>other 4 are Continuous variables)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Target Variables : Churn (Yes/No)</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92" name="Google Shape;92;p16"/>
          <p:cNvPicPr preferRelativeResize="0"/>
          <p:nvPr/>
        </p:nvPicPr>
        <p:blipFill>
          <a:blip r:embed="rId4">
            <a:alphaModFix/>
          </a:blip>
          <a:stretch>
            <a:fillRect/>
          </a:stretch>
        </p:blipFill>
        <p:spPr>
          <a:xfrm>
            <a:off x="411425" y="3881675"/>
            <a:ext cx="4442675" cy="1171575"/>
          </a:xfrm>
          <a:prstGeom prst="rect">
            <a:avLst/>
          </a:prstGeom>
          <a:noFill/>
          <a:ln>
            <a:noFill/>
          </a:ln>
        </p:spPr>
      </p:pic>
      <p:pic>
        <p:nvPicPr>
          <p:cNvPr id="93" name="Google Shape;93;p16"/>
          <p:cNvPicPr preferRelativeResize="0"/>
          <p:nvPr/>
        </p:nvPicPr>
        <p:blipFill>
          <a:blip r:embed="rId5">
            <a:alphaModFix/>
          </a:blip>
          <a:stretch>
            <a:fillRect/>
          </a:stretch>
        </p:blipFill>
        <p:spPr>
          <a:xfrm>
            <a:off x="4989475" y="1281375"/>
            <a:ext cx="4024776" cy="353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nvSpPr>
        <p:spPr>
          <a:xfrm>
            <a:off x="255650" y="431150"/>
            <a:ext cx="290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Data Exploration :</a:t>
            </a:r>
            <a:endParaRPr sz="1800">
              <a:solidFill>
                <a:schemeClr val="lt1"/>
              </a:solidFill>
            </a:endParaRPr>
          </a:p>
        </p:txBody>
      </p:sp>
      <p:sp>
        <p:nvSpPr>
          <p:cNvPr id="99" name="Google Shape;99;p17"/>
          <p:cNvSpPr txBox="1"/>
          <p:nvPr/>
        </p:nvSpPr>
        <p:spPr>
          <a:xfrm>
            <a:off x="4572000" y="1288375"/>
            <a:ext cx="4030500" cy="3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00" name="Google Shape;100;p17"/>
          <p:cNvPicPr preferRelativeResize="0"/>
          <p:nvPr/>
        </p:nvPicPr>
        <p:blipFill>
          <a:blip r:embed="rId3">
            <a:alphaModFix/>
          </a:blip>
          <a:stretch>
            <a:fillRect/>
          </a:stretch>
        </p:blipFill>
        <p:spPr>
          <a:xfrm>
            <a:off x="0" y="0"/>
            <a:ext cx="9144000" cy="5210174"/>
          </a:xfrm>
          <a:prstGeom prst="rect">
            <a:avLst/>
          </a:prstGeom>
          <a:noFill/>
          <a:ln>
            <a:noFill/>
          </a:ln>
        </p:spPr>
      </p:pic>
      <p:sp>
        <p:nvSpPr>
          <p:cNvPr id="101" name="Google Shape;101;p17"/>
          <p:cNvSpPr txBox="1"/>
          <p:nvPr/>
        </p:nvSpPr>
        <p:spPr>
          <a:xfrm>
            <a:off x="0" y="86050"/>
            <a:ext cx="9144000" cy="52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6"/>
                </a:solidFill>
              </a:rPr>
              <a:t>Data Exploration for categorical variables:</a:t>
            </a:r>
            <a:endParaRPr sz="1800">
              <a:solidFill>
                <a:schemeClr val="accent6"/>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Data exploration is the first stage of data analysis, in which you explore into a dataset to comprehend its properties, discover trends, and identify potential insights.</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For the better Understanding and Exploring the data we had performed the frequency count on all the categorical variables.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pic>
        <p:nvPicPr>
          <p:cNvPr id="102" name="Google Shape;102;p17"/>
          <p:cNvPicPr preferRelativeResize="0"/>
          <p:nvPr/>
        </p:nvPicPr>
        <p:blipFill>
          <a:blip r:embed="rId4">
            <a:alphaModFix/>
          </a:blip>
          <a:stretch>
            <a:fillRect/>
          </a:stretch>
        </p:blipFill>
        <p:spPr>
          <a:xfrm>
            <a:off x="0" y="2352675"/>
            <a:ext cx="3553576" cy="2857500"/>
          </a:xfrm>
          <a:prstGeom prst="rect">
            <a:avLst/>
          </a:prstGeom>
          <a:noFill/>
          <a:ln>
            <a:noFill/>
          </a:ln>
        </p:spPr>
      </p:pic>
      <p:pic>
        <p:nvPicPr>
          <p:cNvPr id="103" name="Google Shape;103;p17"/>
          <p:cNvPicPr preferRelativeResize="0"/>
          <p:nvPr/>
        </p:nvPicPr>
        <p:blipFill>
          <a:blip r:embed="rId5">
            <a:alphaModFix/>
          </a:blip>
          <a:stretch>
            <a:fillRect/>
          </a:stretch>
        </p:blipFill>
        <p:spPr>
          <a:xfrm>
            <a:off x="3055850" y="2352675"/>
            <a:ext cx="3077850" cy="2857500"/>
          </a:xfrm>
          <a:prstGeom prst="rect">
            <a:avLst/>
          </a:prstGeom>
          <a:noFill/>
          <a:ln>
            <a:noFill/>
          </a:ln>
        </p:spPr>
      </p:pic>
      <p:pic>
        <p:nvPicPr>
          <p:cNvPr id="104" name="Google Shape;104;p17"/>
          <p:cNvPicPr preferRelativeResize="0"/>
          <p:nvPr/>
        </p:nvPicPr>
        <p:blipFill>
          <a:blip r:embed="rId6">
            <a:alphaModFix/>
          </a:blip>
          <a:stretch>
            <a:fillRect/>
          </a:stretch>
        </p:blipFill>
        <p:spPr>
          <a:xfrm>
            <a:off x="6133700" y="2352675"/>
            <a:ext cx="3010300" cy="285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0" y="0"/>
            <a:ext cx="9144000" cy="5213151"/>
          </a:xfrm>
          <a:prstGeom prst="rect">
            <a:avLst/>
          </a:prstGeom>
          <a:noFill/>
          <a:ln>
            <a:noFill/>
          </a:ln>
        </p:spPr>
      </p:pic>
      <p:pic>
        <p:nvPicPr>
          <p:cNvPr id="110" name="Google Shape;110;p18"/>
          <p:cNvPicPr preferRelativeResize="0"/>
          <p:nvPr/>
        </p:nvPicPr>
        <p:blipFill>
          <a:blip r:embed="rId4">
            <a:alphaModFix/>
          </a:blip>
          <a:stretch>
            <a:fillRect/>
          </a:stretch>
        </p:blipFill>
        <p:spPr>
          <a:xfrm>
            <a:off x="0" y="0"/>
            <a:ext cx="2561725" cy="2767251"/>
          </a:xfrm>
          <a:prstGeom prst="rect">
            <a:avLst/>
          </a:prstGeom>
          <a:noFill/>
          <a:ln>
            <a:noFill/>
          </a:ln>
        </p:spPr>
      </p:pic>
      <p:pic>
        <p:nvPicPr>
          <p:cNvPr id="111" name="Google Shape;111;p18"/>
          <p:cNvPicPr preferRelativeResize="0"/>
          <p:nvPr/>
        </p:nvPicPr>
        <p:blipFill>
          <a:blip r:embed="rId5">
            <a:alphaModFix/>
          </a:blip>
          <a:stretch>
            <a:fillRect/>
          </a:stretch>
        </p:blipFill>
        <p:spPr>
          <a:xfrm>
            <a:off x="2561725" y="0"/>
            <a:ext cx="2494563" cy="2767251"/>
          </a:xfrm>
          <a:prstGeom prst="rect">
            <a:avLst/>
          </a:prstGeom>
          <a:noFill/>
          <a:ln>
            <a:noFill/>
          </a:ln>
        </p:spPr>
      </p:pic>
      <p:pic>
        <p:nvPicPr>
          <p:cNvPr id="112" name="Google Shape;112;p18"/>
          <p:cNvPicPr preferRelativeResize="0"/>
          <p:nvPr/>
        </p:nvPicPr>
        <p:blipFill>
          <a:blip r:embed="rId6">
            <a:alphaModFix/>
          </a:blip>
          <a:stretch>
            <a:fillRect/>
          </a:stretch>
        </p:blipFill>
        <p:spPr>
          <a:xfrm>
            <a:off x="5056301" y="-6712"/>
            <a:ext cx="2494575" cy="2780670"/>
          </a:xfrm>
          <a:prstGeom prst="rect">
            <a:avLst/>
          </a:prstGeom>
          <a:noFill/>
          <a:ln>
            <a:noFill/>
          </a:ln>
        </p:spPr>
      </p:pic>
      <p:pic>
        <p:nvPicPr>
          <p:cNvPr id="113" name="Google Shape;113;p18"/>
          <p:cNvPicPr preferRelativeResize="0"/>
          <p:nvPr/>
        </p:nvPicPr>
        <p:blipFill>
          <a:blip r:embed="rId7">
            <a:alphaModFix/>
          </a:blip>
          <a:stretch>
            <a:fillRect/>
          </a:stretch>
        </p:blipFill>
        <p:spPr>
          <a:xfrm>
            <a:off x="0" y="2767250"/>
            <a:ext cx="2458325" cy="2445900"/>
          </a:xfrm>
          <a:prstGeom prst="rect">
            <a:avLst/>
          </a:prstGeom>
          <a:noFill/>
          <a:ln>
            <a:noFill/>
          </a:ln>
        </p:spPr>
      </p:pic>
      <p:pic>
        <p:nvPicPr>
          <p:cNvPr id="114" name="Google Shape;114;p18"/>
          <p:cNvPicPr preferRelativeResize="0"/>
          <p:nvPr/>
        </p:nvPicPr>
        <p:blipFill>
          <a:blip r:embed="rId8">
            <a:alphaModFix/>
          </a:blip>
          <a:stretch>
            <a:fillRect/>
          </a:stretch>
        </p:blipFill>
        <p:spPr>
          <a:xfrm>
            <a:off x="2458325" y="2770338"/>
            <a:ext cx="3096225" cy="2439725"/>
          </a:xfrm>
          <a:prstGeom prst="rect">
            <a:avLst/>
          </a:prstGeom>
          <a:noFill/>
          <a:ln>
            <a:noFill/>
          </a:ln>
        </p:spPr>
      </p:pic>
      <p:pic>
        <p:nvPicPr>
          <p:cNvPr id="115" name="Google Shape;115;p18"/>
          <p:cNvPicPr preferRelativeResize="0"/>
          <p:nvPr/>
        </p:nvPicPr>
        <p:blipFill>
          <a:blip r:embed="rId9">
            <a:alphaModFix/>
          </a:blip>
          <a:stretch>
            <a:fillRect/>
          </a:stretch>
        </p:blipFill>
        <p:spPr>
          <a:xfrm>
            <a:off x="5554550" y="2773950"/>
            <a:ext cx="3589450" cy="2439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21" name="Google Shape;121;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19"/>
          <p:cNvSpPr txBox="1"/>
          <p:nvPr/>
        </p:nvSpPr>
        <p:spPr>
          <a:xfrm>
            <a:off x="143950" y="257500"/>
            <a:ext cx="52917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Data visualization for categorical variables: </a:t>
            </a:r>
            <a:endParaRPr b="1" sz="1800">
              <a:solidFill>
                <a:schemeClr val="dk2"/>
              </a:solidFill>
            </a:endParaRPr>
          </a:p>
        </p:txBody>
      </p:sp>
      <p:pic>
        <p:nvPicPr>
          <p:cNvPr id="123" name="Google Shape;123;p19"/>
          <p:cNvPicPr preferRelativeResize="0"/>
          <p:nvPr/>
        </p:nvPicPr>
        <p:blipFill>
          <a:blip r:embed="rId4">
            <a:alphaModFix/>
          </a:blip>
          <a:stretch>
            <a:fillRect/>
          </a:stretch>
        </p:blipFill>
        <p:spPr>
          <a:xfrm>
            <a:off x="0" y="1047104"/>
            <a:ext cx="9144000" cy="1792941"/>
          </a:xfrm>
          <a:prstGeom prst="rect">
            <a:avLst/>
          </a:prstGeom>
          <a:noFill/>
          <a:ln>
            <a:noFill/>
          </a:ln>
        </p:spPr>
      </p:pic>
      <p:sp>
        <p:nvSpPr>
          <p:cNvPr id="124" name="Google Shape;124;p19"/>
          <p:cNvSpPr txBox="1"/>
          <p:nvPr/>
        </p:nvSpPr>
        <p:spPr>
          <a:xfrm>
            <a:off x="305800" y="2957775"/>
            <a:ext cx="1985100" cy="21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Male: 50.47%</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Female : 49.53%</a:t>
            </a:r>
            <a:endParaRPr sz="1800">
              <a:solidFill>
                <a:schemeClr val="dk2"/>
              </a:solidFill>
            </a:endParaRPr>
          </a:p>
        </p:txBody>
      </p:sp>
      <p:sp>
        <p:nvSpPr>
          <p:cNvPr id="125" name="Google Shape;125;p19"/>
          <p:cNvSpPr txBox="1"/>
          <p:nvPr/>
        </p:nvSpPr>
        <p:spPr>
          <a:xfrm>
            <a:off x="2516125" y="3024550"/>
            <a:ext cx="2055900" cy="19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Dependents : 29.95%</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Non-Dependents:</a:t>
            </a:r>
            <a:endParaRPr sz="1800">
              <a:solidFill>
                <a:schemeClr val="dk2"/>
              </a:solidFill>
            </a:endParaRPr>
          </a:p>
          <a:p>
            <a:pPr indent="0" lvl="0" marL="0" rtl="0" algn="l">
              <a:spcBef>
                <a:spcPts val="0"/>
              </a:spcBef>
              <a:spcAft>
                <a:spcPts val="0"/>
              </a:spcAft>
              <a:buNone/>
            </a:pPr>
            <a:r>
              <a:rPr lang="en" sz="1800">
                <a:solidFill>
                  <a:schemeClr val="dk2"/>
                </a:solidFill>
              </a:rPr>
              <a:t>70.05% </a:t>
            </a:r>
            <a:endParaRPr sz="1800">
              <a:solidFill>
                <a:schemeClr val="dk2"/>
              </a:solidFill>
            </a:endParaRPr>
          </a:p>
        </p:txBody>
      </p:sp>
      <p:sp>
        <p:nvSpPr>
          <p:cNvPr id="126" name="Google Shape;126;p19"/>
          <p:cNvSpPr txBox="1"/>
          <p:nvPr/>
        </p:nvSpPr>
        <p:spPr>
          <a:xfrm>
            <a:off x="4645000" y="3045300"/>
            <a:ext cx="2238600" cy="16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Senior citizens:</a:t>
            </a:r>
            <a:endParaRPr sz="1800">
              <a:solidFill>
                <a:schemeClr val="dk2"/>
              </a:solidFill>
            </a:endParaRPr>
          </a:p>
          <a:p>
            <a:pPr indent="0" lvl="0" marL="0" rtl="0" algn="l">
              <a:spcBef>
                <a:spcPts val="0"/>
              </a:spcBef>
              <a:spcAft>
                <a:spcPts val="0"/>
              </a:spcAft>
              <a:buNone/>
            </a:pPr>
            <a:r>
              <a:rPr lang="en" sz="1800">
                <a:solidFill>
                  <a:schemeClr val="dk2"/>
                </a:solidFill>
              </a:rPr>
              <a:t>16.21%</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Non-senior citizens: </a:t>
            </a:r>
            <a:endParaRPr sz="1800">
              <a:solidFill>
                <a:schemeClr val="dk2"/>
              </a:solidFill>
            </a:endParaRPr>
          </a:p>
          <a:p>
            <a:pPr indent="0" lvl="0" marL="0" rtl="0" algn="l">
              <a:spcBef>
                <a:spcPts val="0"/>
              </a:spcBef>
              <a:spcAft>
                <a:spcPts val="0"/>
              </a:spcAft>
              <a:buNone/>
            </a:pPr>
            <a:r>
              <a:rPr lang="en" sz="1800">
                <a:solidFill>
                  <a:schemeClr val="dk2"/>
                </a:solidFill>
              </a:rPr>
              <a:t>83.79%</a:t>
            </a:r>
            <a:endParaRPr sz="1800">
              <a:solidFill>
                <a:schemeClr val="dk2"/>
              </a:solidFill>
            </a:endParaRPr>
          </a:p>
        </p:txBody>
      </p:sp>
      <p:sp>
        <p:nvSpPr>
          <p:cNvPr id="127" name="Google Shape;127;p19"/>
          <p:cNvSpPr txBox="1"/>
          <p:nvPr/>
        </p:nvSpPr>
        <p:spPr>
          <a:xfrm>
            <a:off x="7059425" y="3106125"/>
            <a:ext cx="1985100" cy="16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Partner: </a:t>
            </a:r>
            <a:endParaRPr sz="1800">
              <a:solidFill>
                <a:schemeClr val="dk2"/>
              </a:solidFill>
            </a:endParaRPr>
          </a:p>
          <a:p>
            <a:pPr indent="0" lvl="0" marL="0" rtl="0" algn="l">
              <a:spcBef>
                <a:spcPts val="0"/>
              </a:spcBef>
              <a:spcAft>
                <a:spcPts val="0"/>
              </a:spcAft>
              <a:buNone/>
            </a:pPr>
            <a:r>
              <a:rPr lang="en" sz="1800">
                <a:solidFill>
                  <a:schemeClr val="dk2"/>
                </a:solidFill>
              </a:rPr>
              <a:t>48.30%</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Individuals:</a:t>
            </a:r>
            <a:endParaRPr sz="1800">
              <a:solidFill>
                <a:schemeClr val="dk2"/>
              </a:solidFill>
            </a:endParaRPr>
          </a:p>
          <a:p>
            <a:pPr indent="0" lvl="0" marL="0" rtl="0" algn="l">
              <a:spcBef>
                <a:spcPts val="0"/>
              </a:spcBef>
              <a:spcAft>
                <a:spcPts val="0"/>
              </a:spcAft>
              <a:buNone/>
            </a:pPr>
            <a:r>
              <a:rPr lang="en" sz="1800">
                <a:solidFill>
                  <a:schemeClr val="dk2"/>
                </a:solidFill>
              </a:rPr>
              <a:t>51.7%</a:t>
            </a:r>
            <a:endParaRPr sz="1800">
              <a:solidFill>
                <a:schemeClr val="dk2"/>
              </a:solidFill>
            </a:endParaRPr>
          </a:p>
        </p:txBody>
      </p:sp>
      <p:sp>
        <p:nvSpPr>
          <p:cNvPr id="128" name="Google Shape;128;p19"/>
          <p:cNvSpPr txBox="1"/>
          <p:nvPr/>
        </p:nvSpPr>
        <p:spPr>
          <a:xfrm>
            <a:off x="2423725" y="194275"/>
            <a:ext cx="532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34" name="Google Shape;134;p20"/>
          <p:cNvPicPr preferRelativeResize="0"/>
          <p:nvPr/>
        </p:nvPicPr>
        <p:blipFill>
          <a:blip r:embed="rId3">
            <a:alphaModFix/>
          </a:blip>
          <a:stretch>
            <a:fillRect/>
          </a:stretch>
        </p:blipFill>
        <p:spPr>
          <a:xfrm>
            <a:off x="0" y="0"/>
            <a:ext cx="9144000" cy="5200025"/>
          </a:xfrm>
          <a:prstGeom prst="rect">
            <a:avLst/>
          </a:prstGeom>
          <a:noFill/>
          <a:ln>
            <a:noFill/>
          </a:ln>
        </p:spPr>
      </p:pic>
      <p:pic>
        <p:nvPicPr>
          <p:cNvPr id="135" name="Google Shape;135;p20"/>
          <p:cNvPicPr preferRelativeResize="0"/>
          <p:nvPr/>
        </p:nvPicPr>
        <p:blipFill>
          <a:blip r:embed="rId4">
            <a:alphaModFix/>
          </a:blip>
          <a:stretch>
            <a:fillRect/>
          </a:stretch>
        </p:blipFill>
        <p:spPr>
          <a:xfrm>
            <a:off x="127075" y="794125"/>
            <a:ext cx="2746850" cy="1997725"/>
          </a:xfrm>
          <a:prstGeom prst="rect">
            <a:avLst/>
          </a:prstGeom>
          <a:noFill/>
          <a:ln>
            <a:noFill/>
          </a:ln>
        </p:spPr>
      </p:pic>
      <p:pic>
        <p:nvPicPr>
          <p:cNvPr id="136" name="Google Shape;136;p20"/>
          <p:cNvPicPr preferRelativeResize="0"/>
          <p:nvPr/>
        </p:nvPicPr>
        <p:blipFill>
          <a:blip r:embed="rId5">
            <a:alphaModFix/>
          </a:blip>
          <a:stretch>
            <a:fillRect/>
          </a:stretch>
        </p:blipFill>
        <p:spPr>
          <a:xfrm>
            <a:off x="3005974" y="1191774"/>
            <a:ext cx="3000676" cy="1689050"/>
          </a:xfrm>
          <a:prstGeom prst="rect">
            <a:avLst/>
          </a:prstGeom>
          <a:noFill/>
          <a:ln>
            <a:noFill/>
          </a:ln>
        </p:spPr>
      </p:pic>
      <p:pic>
        <p:nvPicPr>
          <p:cNvPr id="137" name="Google Shape;137;p20"/>
          <p:cNvPicPr preferRelativeResize="0"/>
          <p:nvPr/>
        </p:nvPicPr>
        <p:blipFill>
          <a:blip r:embed="rId6">
            <a:alphaModFix/>
          </a:blip>
          <a:stretch>
            <a:fillRect/>
          </a:stretch>
        </p:blipFill>
        <p:spPr>
          <a:xfrm>
            <a:off x="6072325" y="1191778"/>
            <a:ext cx="2956751" cy="1642672"/>
          </a:xfrm>
          <a:prstGeom prst="rect">
            <a:avLst/>
          </a:prstGeom>
          <a:noFill/>
          <a:ln>
            <a:noFill/>
          </a:ln>
        </p:spPr>
      </p:pic>
      <p:sp>
        <p:nvSpPr>
          <p:cNvPr id="138" name="Google Shape;138;p20"/>
          <p:cNvSpPr txBox="1"/>
          <p:nvPr/>
        </p:nvSpPr>
        <p:spPr>
          <a:xfrm>
            <a:off x="246325" y="3095625"/>
            <a:ext cx="413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39" name="Google Shape;139;p20"/>
          <p:cNvSpPr txBox="1"/>
          <p:nvPr/>
        </p:nvSpPr>
        <p:spPr>
          <a:xfrm>
            <a:off x="311700" y="3082925"/>
            <a:ext cx="2580000" cy="19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Count of Phone Services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Customers with calls and texts:             85.95%</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Customers without phone services: 14.05%</a:t>
            </a:r>
            <a:endParaRPr sz="1300">
              <a:solidFill>
                <a:schemeClr val="dk1"/>
              </a:solidFill>
            </a:endParaRPr>
          </a:p>
        </p:txBody>
      </p:sp>
      <p:sp>
        <p:nvSpPr>
          <p:cNvPr id="140" name="Google Shape;140;p20"/>
          <p:cNvSpPr txBox="1"/>
          <p:nvPr/>
        </p:nvSpPr>
        <p:spPr>
          <a:xfrm>
            <a:off x="3264688" y="3146075"/>
            <a:ext cx="2956800" cy="18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 phone </a:t>
            </a:r>
            <a:r>
              <a:rPr lang="en" sz="1300">
                <a:solidFill>
                  <a:schemeClr val="dk1"/>
                </a:solidFill>
              </a:rPr>
              <a:t>service</a:t>
            </a:r>
            <a:r>
              <a:rPr lang="en" sz="1300">
                <a:solidFill>
                  <a:schemeClr val="dk1"/>
                </a:solidFill>
              </a:rPr>
              <a:t> for multiple lines   : 9.68%</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Without multiple lines: 48.13%</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multiple lines services : 42.18</a:t>
            </a:r>
            <a:endParaRPr sz="1300">
              <a:solidFill>
                <a:schemeClr val="dk1"/>
              </a:solidFill>
            </a:endParaRPr>
          </a:p>
        </p:txBody>
      </p:sp>
      <p:sp>
        <p:nvSpPr>
          <p:cNvPr id="141" name="Google Shape;141;p20"/>
          <p:cNvSpPr txBox="1"/>
          <p:nvPr/>
        </p:nvSpPr>
        <p:spPr>
          <a:xfrm>
            <a:off x="6429025" y="2880825"/>
            <a:ext cx="2434500" cy="19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Internet service for dsl : 34.37%</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For Fiber optic : 43.95%</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For no internet service : 21.66%</a:t>
            </a: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47" name="Google Shape;147;p21"/>
          <p:cNvPicPr preferRelativeResize="0"/>
          <p:nvPr/>
        </p:nvPicPr>
        <p:blipFill>
          <a:blip r:embed="rId3">
            <a:alphaModFix/>
          </a:blip>
          <a:stretch>
            <a:fillRect/>
          </a:stretch>
        </p:blipFill>
        <p:spPr>
          <a:xfrm>
            <a:off x="0" y="45425"/>
            <a:ext cx="9144000" cy="5143500"/>
          </a:xfrm>
          <a:prstGeom prst="rect">
            <a:avLst/>
          </a:prstGeom>
          <a:noFill/>
          <a:ln>
            <a:noFill/>
          </a:ln>
        </p:spPr>
      </p:pic>
      <p:pic>
        <p:nvPicPr>
          <p:cNvPr id="148" name="Google Shape;148;p21"/>
          <p:cNvPicPr preferRelativeResize="0"/>
          <p:nvPr/>
        </p:nvPicPr>
        <p:blipFill>
          <a:blip r:embed="rId4">
            <a:alphaModFix/>
          </a:blip>
          <a:stretch>
            <a:fillRect/>
          </a:stretch>
        </p:blipFill>
        <p:spPr>
          <a:xfrm>
            <a:off x="42874" y="541025"/>
            <a:ext cx="3028100" cy="2238375"/>
          </a:xfrm>
          <a:prstGeom prst="rect">
            <a:avLst/>
          </a:prstGeom>
          <a:noFill/>
          <a:ln>
            <a:noFill/>
          </a:ln>
        </p:spPr>
      </p:pic>
      <p:pic>
        <p:nvPicPr>
          <p:cNvPr id="149" name="Google Shape;149;p21"/>
          <p:cNvPicPr preferRelativeResize="0"/>
          <p:nvPr/>
        </p:nvPicPr>
        <p:blipFill>
          <a:blip r:embed="rId5">
            <a:alphaModFix/>
          </a:blip>
          <a:stretch>
            <a:fillRect/>
          </a:stretch>
        </p:blipFill>
        <p:spPr>
          <a:xfrm>
            <a:off x="3484050" y="567775"/>
            <a:ext cx="2826450" cy="2069875"/>
          </a:xfrm>
          <a:prstGeom prst="rect">
            <a:avLst/>
          </a:prstGeom>
          <a:noFill/>
          <a:ln>
            <a:noFill/>
          </a:ln>
        </p:spPr>
      </p:pic>
      <p:pic>
        <p:nvPicPr>
          <p:cNvPr id="150" name="Google Shape;150;p21"/>
          <p:cNvPicPr preferRelativeResize="0"/>
          <p:nvPr/>
        </p:nvPicPr>
        <p:blipFill>
          <a:blip r:embed="rId6">
            <a:alphaModFix/>
          </a:blip>
          <a:stretch>
            <a:fillRect/>
          </a:stretch>
        </p:blipFill>
        <p:spPr>
          <a:xfrm>
            <a:off x="6404923" y="853948"/>
            <a:ext cx="2671651" cy="1612525"/>
          </a:xfrm>
          <a:prstGeom prst="rect">
            <a:avLst/>
          </a:prstGeom>
          <a:noFill/>
          <a:ln>
            <a:noFill/>
          </a:ln>
        </p:spPr>
      </p:pic>
      <p:sp>
        <p:nvSpPr>
          <p:cNvPr id="151" name="Google Shape;151;p21"/>
          <p:cNvSpPr txBox="1"/>
          <p:nvPr/>
        </p:nvSpPr>
        <p:spPr>
          <a:xfrm>
            <a:off x="460375" y="2854325"/>
            <a:ext cx="2838600" cy="20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Count of online security:</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Customers</a:t>
            </a:r>
            <a:r>
              <a:rPr lang="en" sz="1200">
                <a:solidFill>
                  <a:schemeClr val="dk2"/>
                </a:solidFill>
              </a:rPr>
              <a:t> with no security: 49.66%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Customers with </a:t>
            </a:r>
            <a:r>
              <a:rPr lang="en" sz="1200">
                <a:solidFill>
                  <a:schemeClr val="dk2"/>
                </a:solidFill>
              </a:rPr>
              <a:t>online security</a:t>
            </a:r>
            <a:r>
              <a:rPr lang="en" sz="1200">
                <a:solidFill>
                  <a:schemeClr val="dk2"/>
                </a:solidFill>
              </a:rPr>
              <a:t>: 28.66%</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With No internet service: 21.66%</a:t>
            </a:r>
            <a:endParaRPr sz="1200">
              <a:solidFill>
                <a:schemeClr val="dk2"/>
              </a:solidFill>
            </a:endParaRPr>
          </a:p>
        </p:txBody>
      </p:sp>
      <p:sp>
        <p:nvSpPr>
          <p:cNvPr id="152" name="Google Shape;152;p21"/>
          <p:cNvSpPr txBox="1"/>
          <p:nvPr/>
        </p:nvSpPr>
        <p:spPr>
          <a:xfrm>
            <a:off x="3708400" y="2851150"/>
            <a:ext cx="2602200" cy="20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Count of </a:t>
            </a:r>
            <a:r>
              <a:rPr lang="en" sz="1200">
                <a:solidFill>
                  <a:schemeClr val="dk2"/>
                </a:solidFill>
              </a:rPr>
              <a:t>online Backup</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Customers with backup:34.48</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 with No backup:43.84</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 with Nointenet service</a:t>
            </a:r>
            <a:endParaRPr sz="1200">
              <a:solidFill>
                <a:schemeClr val="dk2"/>
              </a:solidFill>
            </a:endParaRPr>
          </a:p>
          <a:p>
            <a:pPr indent="457200" lvl="0" marL="1371600" rtl="0" algn="l">
              <a:spcBef>
                <a:spcPts val="0"/>
              </a:spcBef>
              <a:spcAft>
                <a:spcPts val="0"/>
              </a:spcAft>
              <a:buNone/>
            </a:pPr>
            <a:r>
              <a:rPr lang="en" sz="1200">
                <a:solidFill>
                  <a:schemeClr val="dk2"/>
                </a:solidFill>
              </a:rPr>
              <a:t>: 21.66</a:t>
            </a:r>
            <a:endParaRPr sz="1200">
              <a:solidFill>
                <a:schemeClr val="dk2"/>
              </a:solidFill>
            </a:endParaRPr>
          </a:p>
        </p:txBody>
      </p:sp>
      <p:sp>
        <p:nvSpPr>
          <p:cNvPr id="153" name="Google Shape;153;p21"/>
          <p:cNvSpPr txBox="1"/>
          <p:nvPr/>
        </p:nvSpPr>
        <p:spPr>
          <a:xfrm>
            <a:off x="6651625" y="2708275"/>
            <a:ext cx="2286000" cy="20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Count of Device Protection</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Customers with No device </a:t>
            </a:r>
            <a:r>
              <a:rPr lang="en" sz="1200">
                <a:solidFill>
                  <a:schemeClr val="dk2"/>
                </a:solidFill>
              </a:rPr>
              <a:t>protection:</a:t>
            </a:r>
            <a:r>
              <a:rPr lang="en" sz="1200">
                <a:solidFill>
                  <a:schemeClr val="dk2"/>
                </a:solidFill>
              </a:rPr>
              <a:t>43.94</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 with Device Protection:34.38</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Customer with No internet service:21.66</a:t>
            </a:r>
            <a:endParaRPr sz="12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